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1.jpg" ContentType="image/png"/>
  <Override PartName="/ppt/media/image54.jpg" ContentType="image/png"/>
  <Override PartName="/ppt/media/image55.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2"/>
  </p:notesMasterIdLst>
  <p:sldIdLst>
    <p:sldId id="256" r:id="rId2"/>
    <p:sldId id="257" r:id="rId3"/>
    <p:sldId id="279" r:id="rId4"/>
    <p:sldId id="258" r:id="rId5"/>
    <p:sldId id="291" r:id="rId6"/>
    <p:sldId id="278" r:id="rId7"/>
    <p:sldId id="280" r:id="rId8"/>
    <p:sldId id="282" r:id="rId9"/>
    <p:sldId id="283" r:id="rId10"/>
    <p:sldId id="259" r:id="rId11"/>
    <p:sldId id="284" r:id="rId12"/>
    <p:sldId id="285" r:id="rId13"/>
    <p:sldId id="286" r:id="rId14"/>
    <p:sldId id="265" r:id="rId15"/>
    <p:sldId id="287" r:id="rId16"/>
    <p:sldId id="262" r:id="rId17"/>
    <p:sldId id="300" r:id="rId18"/>
    <p:sldId id="295" r:id="rId19"/>
    <p:sldId id="294" r:id="rId20"/>
    <p:sldId id="296" r:id="rId21"/>
    <p:sldId id="297" r:id="rId22"/>
    <p:sldId id="298" r:id="rId23"/>
    <p:sldId id="299" r:id="rId24"/>
    <p:sldId id="301" r:id="rId25"/>
    <p:sldId id="305" r:id="rId26"/>
    <p:sldId id="306" r:id="rId27"/>
    <p:sldId id="307" r:id="rId28"/>
    <p:sldId id="302" r:id="rId29"/>
    <p:sldId id="304" r:id="rId30"/>
    <p:sldId id="303" r:id="rId31"/>
    <p:sldId id="308" r:id="rId32"/>
    <p:sldId id="309" r:id="rId33"/>
    <p:sldId id="310" r:id="rId34"/>
    <p:sldId id="311" r:id="rId35"/>
    <p:sldId id="312" r:id="rId36"/>
    <p:sldId id="292" r:id="rId37"/>
    <p:sldId id="293" r:id="rId38"/>
    <p:sldId id="260" r:id="rId39"/>
    <p:sldId id="289" r:id="rId40"/>
    <p:sldId id="290" r:id="rId41"/>
  </p:sldIdLst>
  <p:sldSz cx="18288000" cy="10287000"/>
  <p:notesSz cx="6858000" cy="9144000"/>
  <p:embeddedFontLst>
    <p:embeddedFont>
      <p:font typeface="Archivo Black" panose="020B0604020202020204" charset="0"/>
      <p:regular r:id="rId43"/>
    </p:embeddedFont>
    <p:embeddedFont>
      <p:font typeface="Comic Sans MS" panose="030F0702030302020204" pitchFamily="66" charset="0"/>
      <p:regular r:id="rId44"/>
      <p:bold r:id="rId45"/>
      <p:italic r:id="rId46"/>
      <p:boldItalic r:id="rId47"/>
    </p:embeddedFont>
    <p:embeddedFont>
      <p:font typeface="Microsoft YaHei" panose="020B0503020204020204" pitchFamily="34" charset="-122"/>
      <p:regular r:id="rId48"/>
      <p:bold r:id="rId49"/>
    </p:embeddedFont>
    <p:embeddedFont>
      <p:font typeface="Noto Sans" panose="020B0502040504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solidFill>
                  <a:schemeClr val="bg1"/>
                </a:solidFill>
              </a:rPr>
              <a:t>Committed Ratio : 100%</a:t>
            </a:r>
          </a:p>
        </c:rich>
      </c:tx>
      <c:overlay val="0"/>
      <c:spPr>
        <a:solidFill>
          <a:schemeClr val="accent1"/>
        </a:solid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Sheet3!$B$1:$C$1</c:f>
              <c:strCache>
                <c:ptCount val="2"/>
                <c:pt idx="0">
                  <c:v>Commited Story Points</c:v>
                </c:pt>
                <c:pt idx="1">
                  <c:v>Finished Story Points</c:v>
                </c:pt>
              </c:strCache>
            </c:strRef>
          </c:cat>
          <c:val>
            <c:numRef>
              <c:f>Sheet3!$B$2:$C$2</c:f>
              <c:numCache>
                <c:formatCode>General</c:formatCode>
                <c:ptCount val="2"/>
                <c:pt idx="0">
                  <c:v>162</c:v>
                </c:pt>
                <c:pt idx="1">
                  <c:v>162</c:v>
                </c:pt>
              </c:numCache>
            </c:numRef>
          </c:val>
          <c:extLst>
            <c:ext xmlns:c16="http://schemas.microsoft.com/office/drawing/2014/chart" uri="{C3380CC4-5D6E-409C-BE32-E72D297353CC}">
              <c16:uniqueId val="{00000000-9A8D-4E15-B657-FA2494C82716}"/>
            </c:ext>
          </c:extLst>
        </c:ser>
        <c:dLbls>
          <c:dLblPos val="inEnd"/>
          <c:showLegendKey val="0"/>
          <c:showVal val="1"/>
          <c:showCatName val="0"/>
          <c:showSerName val="0"/>
          <c:showPercent val="0"/>
          <c:showBubbleSize val="0"/>
        </c:dLbls>
        <c:gapWidth val="95"/>
        <c:overlap val="-100"/>
        <c:axId val="1105397359"/>
        <c:axId val="1105407439"/>
      </c:barChart>
      <c:catAx>
        <c:axId val="110539735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407439"/>
        <c:crosses val="autoZero"/>
        <c:auto val="1"/>
        <c:lblAlgn val="ctr"/>
        <c:lblOffset val="100"/>
        <c:noMultiLvlLbl val="0"/>
      </c:catAx>
      <c:valAx>
        <c:axId val="1105407439"/>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105397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4.png"/><Relationship Id="rId7" Type="http://schemas.openxmlformats.org/officeDocument/2006/relationships/image" Target="../media/image51.jp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60.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jp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jp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1.jpg"/><Relationship Id="rId7" Type="http://schemas.openxmlformats.org/officeDocument/2006/relationships/image" Target="../media/image75.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March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1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dirty="0"/>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881915" y="8445940"/>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Full Stack /MI AL Programming Languages</a:t>
            </a:r>
            <a:endParaRPr sz="2400" dirty="0"/>
          </a:p>
        </p:txBody>
      </p:sp>
      <p:grpSp>
        <p:nvGrpSpPr>
          <p:cNvPr id="150" name="Google Shape;150;p16"/>
          <p:cNvGrpSpPr/>
          <p:nvPr/>
        </p:nvGrpSpPr>
        <p:grpSpPr>
          <a:xfrm>
            <a:off x="12454038" y="6765440"/>
            <a:ext cx="4877259" cy="2128804"/>
            <a:chOff x="0" y="804111"/>
            <a:chExt cx="6503012" cy="2838404"/>
          </a:xfrm>
        </p:grpSpPr>
        <p:sp>
          <p:nvSpPr>
            <p:cNvPr id="151" name="Google Shape;151;p16"/>
            <p:cNvSpPr txBox="1"/>
            <p:nvPr/>
          </p:nvSpPr>
          <p:spPr>
            <a:xfrm>
              <a:off x="2027612" y="3150072"/>
              <a:ext cx="44754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      Tools </a:t>
              </a:r>
              <a:endParaRPr lang="en-US" sz="2400" dirty="0"/>
            </a:p>
          </p:txBody>
        </p:sp>
        <p:sp>
          <p:nvSpPr>
            <p:cNvPr id="152" name="Google Shape;152;p16"/>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8087947" y="8430551"/>
            <a:ext cx="4685078" cy="83099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dirty="0">
                <a:solidFill>
                  <a:schemeClr val="tx2"/>
                </a:solidFill>
              </a:rPr>
              <a:t>Libraries, Algorithms and Frameworks, Database</a:t>
            </a:r>
          </a:p>
        </p:txBody>
      </p:sp>
      <p:pic>
        <p:nvPicPr>
          <p:cNvPr id="35" name="Picture 34">
            <a:extLst>
              <a:ext uri="{FF2B5EF4-FFF2-40B4-BE49-F238E27FC236}">
                <a16:creationId xmlns:a16="http://schemas.microsoft.com/office/drawing/2014/main" id="{230A92F5-1F5D-FE4D-D418-DA3997ED4ABA}"/>
              </a:ext>
            </a:extLst>
          </p:cNvPr>
          <p:cNvPicPr>
            <a:picLocks noChangeAspect="1"/>
          </p:cNvPicPr>
          <p:nvPr/>
        </p:nvPicPr>
        <p:blipFill>
          <a:blip r:embed="rId8"/>
          <a:stretch>
            <a:fillRect/>
          </a:stretch>
        </p:blipFill>
        <p:spPr>
          <a:xfrm>
            <a:off x="7805425" y="6716372"/>
            <a:ext cx="1164850" cy="1456714"/>
          </a:xfrm>
          <a:prstGeom prst="rect">
            <a:avLst/>
          </a:prstGeom>
        </p:spPr>
      </p:pic>
      <p:pic>
        <p:nvPicPr>
          <p:cNvPr id="3093" name="Picture 21">
            <a:extLst>
              <a:ext uri="{FF2B5EF4-FFF2-40B4-BE49-F238E27FC236}">
                <a16:creationId xmlns:a16="http://schemas.microsoft.com/office/drawing/2014/main" id="{812C2358-456F-B2E0-C92C-1EDBD32CD0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4850" y="6755779"/>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21E7F13-E942-DB24-23F3-7B9F4B76C0B2}"/>
              </a:ext>
            </a:extLst>
          </p:cNvPr>
          <p:cNvPicPr>
            <a:picLocks noChangeAspect="1"/>
          </p:cNvPicPr>
          <p:nvPr/>
        </p:nvPicPr>
        <p:blipFill>
          <a:blip r:embed="rId10"/>
          <a:stretch>
            <a:fillRect/>
          </a:stretch>
        </p:blipFill>
        <p:spPr>
          <a:xfrm>
            <a:off x="6963434" y="4802698"/>
            <a:ext cx="3008797" cy="1723220"/>
          </a:xfrm>
          <a:prstGeom prst="rect">
            <a:avLst/>
          </a:prstGeom>
        </p:spPr>
      </p:pic>
      <p:pic>
        <p:nvPicPr>
          <p:cNvPr id="41" name="Picture 40">
            <a:extLst>
              <a:ext uri="{FF2B5EF4-FFF2-40B4-BE49-F238E27FC236}">
                <a16:creationId xmlns:a16="http://schemas.microsoft.com/office/drawing/2014/main" id="{35852C13-E7A4-FE59-CC13-9BC852D8850D}"/>
              </a:ext>
            </a:extLst>
          </p:cNvPr>
          <p:cNvPicPr>
            <a:picLocks noChangeAspect="1"/>
          </p:cNvPicPr>
          <p:nvPr/>
        </p:nvPicPr>
        <p:blipFill>
          <a:blip r:embed="rId11"/>
          <a:stretch>
            <a:fillRect/>
          </a:stretch>
        </p:blipFill>
        <p:spPr>
          <a:xfrm>
            <a:off x="10262210" y="6565981"/>
            <a:ext cx="2274956" cy="1707203"/>
          </a:xfrm>
          <a:prstGeom prst="rect">
            <a:avLst/>
          </a:prstGeom>
        </p:spPr>
      </p:pic>
      <p:pic>
        <p:nvPicPr>
          <p:cNvPr id="43" name="Picture 42">
            <a:extLst>
              <a:ext uri="{FF2B5EF4-FFF2-40B4-BE49-F238E27FC236}">
                <a16:creationId xmlns:a16="http://schemas.microsoft.com/office/drawing/2014/main" id="{1CC04308-0B56-2EDE-944B-C3C0EDF7761A}"/>
              </a:ext>
            </a:extLst>
          </p:cNvPr>
          <p:cNvPicPr>
            <a:picLocks noChangeAspect="1"/>
          </p:cNvPicPr>
          <p:nvPr/>
        </p:nvPicPr>
        <p:blipFill>
          <a:blip r:embed="rId12"/>
          <a:stretch>
            <a:fillRect/>
          </a:stretch>
        </p:blipFill>
        <p:spPr>
          <a:xfrm>
            <a:off x="12840202" y="7078702"/>
            <a:ext cx="2035106" cy="1259522"/>
          </a:xfrm>
          <a:prstGeom prst="rect">
            <a:avLst/>
          </a:prstGeom>
        </p:spPr>
      </p:pic>
      <p:pic>
        <p:nvPicPr>
          <p:cNvPr id="3095" name="Picture 23">
            <a:extLst>
              <a:ext uri="{FF2B5EF4-FFF2-40B4-BE49-F238E27FC236}">
                <a16:creationId xmlns:a16="http://schemas.microsoft.com/office/drawing/2014/main" id="{DE98727D-F9AF-EA77-42E3-9A93DC3EC4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12471" y="6936157"/>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ADEE1E1F-68BF-DF50-26FE-84FFCAB209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20453" y="5077905"/>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EFB6BA76-4D5A-1356-BEFB-18F74B6865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56794" y="5094330"/>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30B6074B-455E-9E00-B3E1-D74B4291F574}"/>
              </a:ext>
            </a:extLst>
          </p:cNvPr>
          <p:cNvPicPr>
            <a:picLocks noChangeAspect="1"/>
          </p:cNvPicPr>
          <p:nvPr/>
        </p:nvPicPr>
        <p:blipFill>
          <a:blip r:embed="rId16"/>
          <a:stretch>
            <a:fillRect/>
          </a:stretch>
        </p:blipFill>
        <p:spPr>
          <a:xfrm>
            <a:off x="14856634" y="3546724"/>
            <a:ext cx="1281497" cy="1341896"/>
          </a:xfrm>
          <a:prstGeom prst="rect">
            <a:avLst/>
          </a:prstGeom>
        </p:spPr>
      </p:pic>
      <p:pic>
        <p:nvPicPr>
          <p:cNvPr id="49" name="Picture 48">
            <a:extLst>
              <a:ext uri="{FF2B5EF4-FFF2-40B4-BE49-F238E27FC236}">
                <a16:creationId xmlns:a16="http://schemas.microsoft.com/office/drawing/2014/main" id="{817E8277-DBC3-EDF6-8ED2-8CF011CA86DD}"/>
              </a:ext>
            </a:extLst>
          </p:cNvPr>
          <p:cNvPicPr>
            <a:picLocks noChangeAspect="1"/>
          </p:cNvPicPr>
          <p:nvPr/>
        </p:nvPicPr>
        <p:blipFill>
          <a:blip r:embed="rId17"/>
          <a:stretch>
            <a:fillRect/>
          </a:stretch>
        </p:blipFill>
        <p:spPr>
          <a:xfrm>
            <a:off x="12149875" y="3523912"/>
            <a:ext cx="2843235" cy="1332036"/>
          </a:xfrm>
          <a:prstGeom prst="rect">
            <a:avLst/>
          </a:prstGeom>
        </p:spPr>
      </p:pic>
      <p:pic>
        <p:nvPicPr>
          <p:cNvPr id="51" name="Picture 50">
            <a:extLst>
              <a:ext uri="{FF2B5EF4-FFF2-40B4-BE49-F238E27FC236}">
                <a16:creationId xmlns:a16="http://schemas.microsoft.com/office/drawing/2014/main" id="{1C342D38-7196-292F-A50A-A33D2BAEEC68}"/>
              </a:ext>
            </a:extLst>
          </p:cNvPr>
          <p:cNvPicPr>
            <a:picLocks noChangeAspect="1"/>
          </p:cNvPicPr>
          <p:nvPr/>
        </p:nvPicPr>
        <p:blipFill>
          <a:blip r:embed="rId18"/>
          <a:stretch>
            <a:fillRect/>
          </a:stretch>
        </p:blipFill>
        <p:spPr>
          <a:xfrm>
            <a:off x="6863972" y="2820260"/>
            <a:ext cx="3143773" cy="1897020"/>
          </a:xfrm>
          <a:prstGeom prst="rect">
            <a:avLst/>
          </a:prstGeom>
        </p:spPr>
      </p:pic>
      <p:pic>
        <p:nvPicPr>
          <p:cNvPr id="3111" name="Picture 39">
            <a:extLst>
              <a:ext uri="{FF2B5EF4-FFF2-40B4-BE49-F238E27FC236}">
                <a16:creationId xmlns:a16="http://schemas.microsoft.com/office/drawing/2014/main" id="{0BFDA8C5-38FF-2415-024B-1138E171DD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55162" y="2971092"/>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9DA2EAF-34B0-AB43-DBA7-E1AF501D1F4C}"/>
              </a:ext>
            </a:extLst>
          </p:cNvPr>
          <p:cNvSpPr txBox="1"/>
          <p:nvPr/>
        </p:nvSpPr>
        <p:spPr>
          <a:xfrm>
            <a:off x="7667623" y="2583949"/>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42D1BC6B-E997-8592-7C41-24931A2F6598}"/>
              </a:ext>
            </a:extLst>
          </p:cNvPr>
          <p:cNvSpPr txBox="1"/>
          <p:nvPr/>
        </p:nvSpPr>
        <p:spPr>
          <a:xfrm>
            <a:off x="9983577" y="2668002"/>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260C7F38-417A-F05B-CEDC-5144E0DF89A7}"/>
              </a:ext>
            </a:extLst>
          </p:cNvPr>
          <p:cNvSpPr txBox="1"/>
          <p:nvPr/>
        </p:nvSpPr>
        <p:spPr>
          <a:xfrm>
            <a:off x="7840605" y="4931811"/>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0E10F335-9A78-9C31-40CC-9A2506F24E53}"/>
              </a:ext>
            </a:extLst>
          </p:cNvPr>
          <p:cNvSpPr txBox="1"/>
          <p:nvPr/>
        </p:nvSpPr>
        <p:spPr>
          <a:xfrm>
            <a:off x="10007745" y="466711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A39C96E5-B669-7CE5-310C-74D81565599C}"/>
              </a:ext>
            </a:extLst>
          </p:cNvPr>
          <p:cNvSpPr txBox="1"/>
          <p:nvPr/>
        </p:nvSpPr>
        <p:spPr>
          <a:xfrm>
            <a:off x="7946734" y="6267176"/>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55864FFF-C3D0-BFBB-53CE-E1E2ACD1A4C8}"/>
              </a:ext>
            </a:extLst>
          </p:cNvPr>
          <p:cNvSpPr txBox="1"/>
          <p:nvPr/>
        </p:nvSpPr>
        <p:spPr>
          <a:xfrm>
            <a:off x="9422000" y="6332765"/>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A468DB2D-040A-338A-5A78-C8712A5AB7DB}"/>
              </a:ext>
            </a:extLst>
          </p:cNvPr>
          <p:cNvSpPr txBox="1"/>
          <p:nvPr/>
        </p:nvSpPr>
        <p:spPr>
          <a:xfrm>
            <a:off x="10780984" y="6316886"/>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sp>
        <p:nvSpPr>
          <p:cNvPr id="131" name="TextBox 130">
            <a:extLst>
              <a:ext uri="{FF2B5EF4-FFF2-40B4-BE49-F238E27FC236}">
                <a16:creationId xmlns:a16="http://schemas.microsoft.com/office/drawing/2014/main" id="{0DCBE5D9-20B9-8C14-6188-6324C42B6122}"/>
              </a:ext>
            </a:extLst>
          </p:cNvPr>
          <p:cNvSpPr txBox="1"/>
          <p:nvPr/>
        </p:nvSpPr>
        <p:spPr>
          <a:xfrm>
            <a:off x="12975178" y="3246887"/>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22512248-14A4-438A-550A-23CDC50FA56D}"/>
              </a:ext>
            </a:extLst>
          </p:cNvPr>
          <p:cNvSpPr txBox="1"/>
          <p:nvPr/>
        </p:nvSpPr>
        <p:spPr>
          <a:xfrm>
            <a:off x="14993110" y="302548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4D03E4A2-AACE-F30F-22C4-725696FCDC30}"/>
              </a:ext>
            </a:extLst>
          </p:cNvPr>
          <p:cNvSpPr txBox="1"/>
          <p:nvPr/>
        </p:nvSpPr>
        <p:spPr>
          <a:xfrm>
            <a:off x="13116004" y="4843889"/>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C32CA8D6-D74E-89E7-31D5-7AB372D67BC7}"/>
              </a:ext>
            </a:extLst>
          </p:cNvPr>
          <p:cNvSpPr txBox="1"/>
          <p:nvPr/>
        </p:nvSpPr>
        <p:spPr>
          <a:xfrm>
            <a:off x="15187327" y="4846626"/>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BA5995EE-0BB4-C0C6-0348-3CB2F4B82F3C}"/>
              </a:ext>
            </a:extLst>
          </p:cNvPr>
          <p:cNvSpPr txBox="1"/>
          <p:nvPr/>
        </p:nvSpPr>
        <p:spPr>
          <a:xfrm>
            <a:off x="13257650" y="6706131"/>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27AF7C27-9878-548C-D2D7-DCADF51B046A}"/>
              </a:ext>
            </a:extLst>
          </p:cNvPr>
          <p:cNvSpPr txBox="1"/>
          <p:nvPr/>
        </p:nvSpPr>
        <p:spPr>
          <a:xfrm>
            <a:off x="15192335" y="6525992"/>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20"/>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21"/>
          <a:stretch>
            <a:fillRect/>
          </a:stretch>
        </p:blipFill>
        <p:spPr>
          <a:xfrm>
            <a:off x="4507776" y="6217782"/>
            <a:ext cx="2274957" cy="2029829"/>
          </a:xfrm>
          <a:prstGeom prst="rect">
            <a:avLst/>
          </a:prstGeom>
        </p:spPr>
      </p:pic>
      <p:pic>
        <p:nvPicPr>
          <p:cNvPr id="8" name="Picture 7">
            <a:extLst>
              <a:ext uri="{FF2B5EF4-FFF2-40B4-BE49-F238E27FC236}">
                <a16:creationId xmlns:a16="http://schemas.microsoft.com/office/drawing/2014/main" id="{AAFCA998-B628-7182-65DA-926DB243A74A}"/>
              </a:ext>
            </a:extLst>
          </p:cNvPr>
          <p:cNvPicPr>
            <a:picLocks noChangeAspect="1"/>
          </p:cNvPicPr>
          <p:nvPr/>
        </p:nvPicPr>
        <p:blipFill>
          <a:blip r:embed="rId22"/>
          <a:srcRect l="13041" t="28819" r="10425"/>
          <a:stretch/>
        </p:blipFill>
        <p:spPr>
          <a:xfrm>
            <a:off x="9336528" y="5051613"/>
            <a:ext cx="2508288" cy="13135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7" name="TextBox 6">
            <a:extLst>
              <a:ext uri="{FF2B5EF4-FFF2-40B4-BE49-F238E27FC236}">
                <a16:creationId xmlns:a16="http://schemas.microsoft.com/office/drawing/2014/main" id="{8FC0A2A3-F09C-B120-8B3C-16B661412416}"/>
              </a:ext>
            </a:extLst>
          </p:cNvPr>
          <p:cNvSpPr txBox="1"/>
          <p:nvPr/>
        </p:nvSpPr>
        <p:spPr>
          <a:xfrm>
            <a:off x="1393371" y="2699657"/>
            <a:ext cx="11622092" cy="4387420"/>
          </a:xfrm>
          <a:prstGeom prst="rect">
            <a:avLst/>
          </a:prstGeom>
          <a:noFill/>
        </p:spPr>
        <p:txBody>
          <a:bodyPr wrap="none" rtlCol="0">
            <a:spAutoFit/>
          </a:bodyPr>
          <a:lstStyle/>
          <a:p>
            <a:pPr marL="571500" indent="-571500">
              <a:lnSpc>
                <a:spcPct val="150000"/>
              </a:lnSpc>
              <a:buClr>
                <a:schemeClr val="bg1"/>
              </a:buClr>
              <a:buFont typeface="Arial" panose="020B0604020202020204" pitchFamily="34" charset="0"/>
              <a:buChar char="•"/>
            </a:pPr>
            <a:r>
              <a:rPr lang="en-US" sz="4800" dirty="0">
                <a:solidFill>
                  <a:schemeClr val="bg1"/>
                </a:solidFill>
              </a:rPr>
              <a:t>Rag - Retrieval-Augmented Generation </a:t>
            </a:r>
          </a:p>
          <a:p>
            <a:pPr marL="571500" indent="-571500">
              <a:lnSpc>
                <a:spcPct val="150000"/>
              </a:lnSpc>
              <a:buClr>
                <a:schemeClr val="bg1"/>
              </a:buClr>
              <a:buFont typeface="Arial" panose="020B0604020202020204" pitchFamily="34" charset="0"/>
              <a:buChar char="•"/>
            </a:pPr>
            <a:r>
              <a:rPr lang="en-US" sz="4800" dirty="0" err="1">
                <a:solidFill>
                  <a:schemeClr val="bg1"/>
                </a:solidFill>
              </a:rPr>
              <a:t>Densnet</a:t>
            </a:r>
            <a:endParaRPr lang="en-US" sz="4800" dirty="0">
              <a:solidFill>
                <a:schemeClr val="bg1"/>
              </a:solidFill>
            </a:endParaRPr>
          </a:p>
          <a:p>
            <a:pPr marL="571500" indent="-571500">
              <a:lnSpc>
                <a:spcPct val="150000"/>
              </a:lnSpc>
              <a:buClr>
                <a:schemeClr val="bg1"/>
              </a:buClr>
              <a:buFont typeface="Arial" panose="020B0604020202020204" pitchFamily="34" charset="0"/>
              <a:buChar char="•"/>
            </a:pPr>
            <a:r>
              <a:rPr lang="en-US" sz="4800" dirty="0">
                <a:solidFill>
                  <a:schemeClr val="bg1"/>
                </a:solidFill>
              </a:rPr>
              <a:t>Resnet</a:t>
            </a:r>
          </a:p>
          <a:p>
            <a:pPr marL="571500" indent="-571500">
              <a:lnSpc>
                <a:spcPct val="150000"/>
              </a:lnSpc>
              <a:buClr>
                <a:schemeClr val="bg1"/>
              </a:buClr>
              <a:buFont typeface="Arial" panose="020B0604020202020204" pitchFamily="34" charset="0"/>
              <a:buChar char="•"/>
            </a:pPr>
            <a:r>
              <a:rPr lang="en-US" sz="4800" dirty="0" err="1">
                <a:solidFill>
                  <a:schemeClr val="bg1"/>
                </a:solidFill>
              </a:rPr>
              <a:t>DialoGPT</a:t>
            </a:r>
            <a:endParaRPr lang="en-US" sz="4800" dirty="0">
              <a:solidFill>
                <a:schemeClr val="bg1"/>
              </a:solidFill>
            </a:endParaRPr>
          </a:p>
        </p:txBody>
      </p:sp>
    </p:spTree>
    <p:extLst>
      <p:ext uri="{BB962C8B-B14F-4D97-AF65-F5344CB8AC3E}">
        <p14:creationId xmlns:p14="http://schemas.microsoft.com/office/powerpoint/2010/main" val="345857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Team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icrosoft YaHei" panose="020B0503020204020204" pitchFamily="34" charset="-122"/>
                <a:ea typeface="Microsoft YaHei" panose="020B0503020204020204" pitchFamily="34" charset="-122"/>
                <a:sym typeface="Archivo Black"/>
              </a:rPr>
              <a:t>AGENDA</a:t>
            </a:r>
            <a:endParaRPr lang="en-US" b="1"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1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1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2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5" name="Picture 4">
            <a:extLst>
              <a:ext uri="{FF2B5EF4-FFF2-40B4-BE49-F238E27FC236}">
                <a16:creationId xmlns:a16="http://schemas.microsoft.com/office/drawing/2014/main" id="{BE744B8D-586F-6A38-942B-36B276C016D5}"/>
              </a:ext>
            </a:extLst>
          </p:cNvPr>
          <p:cNvPicPr>
            <a:picLocks noChangeAspect="1"/>
          </p:cNvPicPr>
          <p:nvPr/>
        </p:nvPicPr>
        <p:blipFill>
          <a:blip r:embed="rId2"/>
          <a:stretch>
            <a:fillRect/>
          </a:stretch>
        </p:blipFill>
        <p:spPr>
          <a:xfrm>
            <a:off x="1168142" y="3725992"/>
            <a:ext cx="16797775" cy="4494181"/>
          </a:xfrm>
          <a:prstGeom prst="rect">
            <a:avLst/>
          </a:prstGeom>
        </p:spPr>
      </p:pic>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3"/>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2543694593"/>
              </p:ext>
            </p:extLst>
          </p:nvPr>
        </p:nvGraphicFramePr>
        <p:xfrm>
          <a:off x="130629" y="1251857"/>
          <a:ext cx="17994085" cy="8714703"/>
        </p:xfrm>
        <a:graphic>
          <a:graphicData uri="http://schemas.openxmlformats.org/drawingml/2006/table">
            <a:tbl>
              <a:tblPr>
                <a:tableStyleId>{284E427A-3D55-4303-BF80-6455036E1DE7}</a:tableStyleId>
              </a:tblPr>
              <a:tblGrid>
                <a:gridCol w="1055914">
                  <a:extLst>
                    <a:ext uri="{9D8B030D-6E8A-4147-A177-3AD203B41FA5}">
                      <a16:colId xmlns:a16="http://schemas.microsoft.com/office/drawing/2014/main" val="1300833064"/>
                    </a:ext>
                  </a:extLst>
                </a:gridCol>
                <a:gridCol w="4713514">
                  <a:extLst>
                    <a:ext uri="{9D8B030D-6E8A-4147-A177-3AD203B41FA5}">
                      <a16:colId xmlns:a16="http://schemas.microsoft.com/office/drawing/2014/main" val="362006537"/>
                    </a:ext>
                  </a:extLst>
                </a:gridCol>
                <a:gridCol w="7604570">
                  <a:extLst>
                    <a:ext uri="{9D8B030D-6E8A-4147-A177-3AD203B41FA5}">
                      <a16:colId xmlns:a16="http://schemas.microsoft.com/office/drawing/2014/main" val="2917680242"/>
                    </a:ext>
                  </a:extLst>
                </a:gridCol>
                <a:gridCol w="3074316">
                  <a:extLst>
                    <a:ext uri="{9D8B030D-6E8A-4147-A177-3AD203B41FA5}">
                      <a16:colId xmlns:a16="http://schemas.microsoft.com/office/drawing/2014/main" val="3661927962"/>
                    </a:ext>
                  </a:extLst>
                </a:gridCol>
                <a:gridCol w="1545771">
                  <a:extLst>
                    <a:ext uri="{9D8B030D-6E8A-4147-A177-3AD203B41FA5}">
                      <a16:colId xmlns:a16="http://schemas.microsoft.com/office/drawing/2014/main" val="627407836"/>
                    </a:ext>
                  </a:extLst>
                </a:gridCol>
              </a:tblGrid>
              <a:tr h="914400">
                <a:tc>
                  <a:txBody>
                    <a:bodyPr/>
                    <a:lstStyle/>
                    <a:p>
                      <a:pPr algn="ctr" fontAlgn="ctr"/>
                      <a:r>
                        <a:rPr lang="en-US" sz="2000" u="none" strike="noStrike">
                          <a:effectLst/>
                        </a:rPr>
                        <a:t>S.NO</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ctr" fontAlgn="ctr"/>
                      <a:r>
                        <a:rPr lang="en-US" sz="2000" u="none" strike="noStrike">
                          <a:effectLst/>
                        </a:rPr>
                        <a:t>US_1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39071202"/>
                  </a:ext>
                </a:extLst>
              </a:tr>
              <a:tr h="980667">
                <a:tc>
                  <a:txBody>
                    <a:bodyPr/>
                    <a:lstStyle/>
                    <a:p>
                      <a:pPr algn="ctr" fontAlgn="ctr"/>
                      <a:r>
                        <a:rPr lang="en-US" sz="2000" u="none" strike="noStrike">
                          <a:effectLst/>
                        </a:rPr>
                        <a:t>US_2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reset my password in case I forget it.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clicks on "Forgot Password," when they enter a registered email or phone, then they should receive a reset link or OTP.</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Password reset functionality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62771423"/>
                  </a:ext>
                </a:extLst>
              </a:tr>
              <a:tr h="980667">
                <a:tc>
                  <a:txBody>
                    <a:bodyPr/>
                    <a:lstStyle/>
                    <a:p>
                      <a:pPr algn="ctr" fontAlgn="ctr"/>
                      <a:r>
                        <a:rPr lang="en-US" sz="2000" u="none" strike="noStrike">
                          <a:effectLst/>
                        </a:rPr>
                        <a:t>US_3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logged in, when they update personal, medical, or insurance details, then the changes should be saved.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388530690"/>
                  </a:ext>
                </a:extLst>
              </a:tr>
              <a:tr h="932372">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accesses their profile, when they navigate to "Appointments" or "Prescriptions," then they should see a history of their records.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past appointments &amp; prescriptions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9657832"/>
                  </a:ext>
                </a:extLst>
              </a:tr>
              <a:tr h="980667">
                <a:tc>
                  <a:txBody>
                    <a:bodyPr/>
                    <a:lstStyle/>
                    <a:p>
                      <a:pPr algn="ctr" fontAlgn="ctr"/>
                      <a:r>
                        <a:rPr lang="en-US" sz="2000" u="none" strike="noStrike">
                          <a:effectLst/>
                        </a:rPr>
                        <a:t>US_5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uploads a report, when the file is successfully processed, then it should be saved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Upload &amp; store medical assessments and reports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183847774"/>
                  </a:ext>
                </a:extLst>
              </a:tr>
              <a:tr h="980667">
                <a:tc>
                  <a:txBody>
                    <a:bodyPr/>
                    <a:lstStyle/>
                    <a:p>
                      <a:pPr algn="ctr" fontAlgn="ctr"/>
                      <a:r>
                        <a:rPr lang="en-US" sz="2000" u="none" strike="noStrike">
                          <a:effectLst/>
                        </a:rPr>
                        <a:t>US_6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share my medical history with doctors for better diagnosis.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selects a doctor, when they choose to share medical history, then the doctor should be granted access.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Share medical history with doctors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51604530"/>
                  </a:ext>
                </a:extLst>
              </a:tr>
              <a:tr h="610824">
                <a:tc>
                  <a:txBody>
                    <a:bodyPr/>
                    <a:lstStyle/>
                    <a:p>
                      <a:pPr algn="ctr" fontAlgn="ctr"/>
                      <a:r>
                        <a:rPr lang="en-US" sz="2000" u="none" strike="noStrike">
                          <a:effectLst/>
                        </a:rPr>
                        <a:t>US_7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search for a doctor, when they select a time slot and confirm, then the appointment should be booked.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scheduling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861502920"/>
                  </a:ext>
                </a:extLst>
              </a:tr>
              <a:tr h="980667">
                <a:tc>
                  <a:txBody>
                    <a:bodyPr/>
                    <a:lstStyle/>
                    <a:p>
                      <a:pPr algn="ctr" fontAlgn="ctr"/>
                      <a:r>
                        <a:rPr lang="en-US" sz="2000" u="none" strike="noStrike">
                          <a:effectLst/>
                        </a:rPr>
                        <a:t>US_8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choose between virtual or in-person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booking an appointment, when they select "Virtual" or "In-Person," then the system should confirm their choice.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Choose virtual or in-person consultation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4890AD-2226-4700-EF54-B414711EA887}"/>
              </a:ext>
            </a:extLst>
          </p:cNvPr>
          <p:cNvGraphicFramePr>
            <a:graphicFrameLocks noGrp="1"/>
          </p:cNvGraphicFramePr>
          <p:nvPr>
            <p:extLst>
              <p:ext uri="{D42A27DB-BD31-4B8C-83A1-F6EECF244321}">
                <p14:modId xmlns:p14="http://schemas.microsoft.com/office/powerpoint/2010/main" val="1248173799"/>
              </p:ext>
            </p:extLst>
          </p:nvPr>
        </p:nvGraphicFramePr>
        <p:xfrm>
          <a:off x="315685" y="1208313"/>
          <a:ext cx="17711057" cy="8904512"/>
        </p:xfrm>
        <a:graphic>
          <a:graphicData uri="http://schemas.openxmlformats.org/drawingml/2006/table">
            <a:tbl>
              <a:tblPr>
                <a:tableStyleId>{284E427A-3D55-4303-BF80-6455036E1DE7}</a:tableStyleId>
              </a:tblPr>
              <a:tblGrid>
                <a:gridCol w="805544">
                  <a:extLst>
                    <a:ext uri="{9D8B030D-6E8A-4147-A177-3AD203B41FA5}">
                      <a16:colId xmlns:a16="http://schemas.microsoft.com/office/drawing/2014/main" val="177517091"/>
                    </a:ext>
                  </a:extLst>
                </a:gridCol>
                <a:gridCol w="5370875">
                  <a:extLst>
                    <a:ext uri="{9D8B030D-6E8A-4147-A177-3AD203B41FA5}">
                      <a16:colId xmlns:a16="http://schemas.microsoft.com/office/drawing/2014/main" val="1952604264"/>
                    </a:ext>
                  </a:extLst>
                </a:gridCol>
                <a:gridCol w="7014576">
                  <a:extLst>
                    <a:ext uri="{9D8B030D-6E8A-4147-A177-3AD203B41FA5}">
                      <a16:colId xmlns:a16="http://schemas.microsoft.com/office/drawing/2014/main" val="3517823863"/>
                    </a:ext>
                  </a:extLst>
                </a:gridCol>
                <a:gridCol w="3741773">
                  <a:extLst>
                    <a:ext uri="{9D8B030D-6E8A-4147-A177-3AD203B41FA5}">
                      <a16:colId xmlns:a16="http://schemas.microsoft.com/office/drawing/2014/main" val="3067870212"/>
                    </a:ext>
                  </a:extLst>
                </a:gridCol>
                <a:gridCol w="778289">
                  <a:extLst>
                    <a:ext uri="{9D8B030D-6E8A-4147-A177-3AD203B41FA5}">
                      <a16:colId xmlns:a16="http://schemas.microsoft.com/office/drawing/2014/main" val="1993940677"/>
                    </a:ext>
                  </a:extLst>
                </a:gridCol>
              </a:tblGrid>
              <a:tr h="1113064">
                <a:tc>
                  <a:txBody>
                    <a:bodyPr/>
                    <a:lstStyle/>
                    <a:p>
                      <a:pPr algn="ctr" fontAlgn="ctr"/>
                      <a:r>
                        <a:rPr lang="en-US" sz="2000" u="none" strike="noStrike">
                          <a:effectLst/>
                        </a:rPr>
                        <a:t>US_9</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appointment confirmation via email or SMS.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an appointment, when it is confirmed, then they should receive an email or SMS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Appointment confirmation via email/SMS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433189434"/>
                  </a:ext>
                </a:extLst>
              </a:tr>
              <a:tr h="1113064">
                <a:tc>
                  <a:txBody>
                    <a:bodyPr/>
                    <a:lstStyle/>
                    <a:p>
                      <a:pPr algn="ctr" fontAlgn="ctr"/>
                      <a:r>
                        <a:rPr lang="en-US" sz="2000" u="none" strike="noStrike">
                          <a:effectLst/>
                        </a:rPr>
                        <a:t>US_10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reschedule or cancel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has an appointment, when they request to reschedule or cancel, then the system should update accordingly.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Reschedule or cancel appointments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00620965"/>
                  </a:ext>
                </a:extLst>
              </a:tr>
              <a:tr h="1113064">
                <a:tc>
                  <a:txBody>
                    <a:bodyPr/>
                    <a:lstStyle/>
                    <a:p>
                      <a:pPr algn="ctr" fontAlgn="ctr"/>
                      <a:r>
                        <a:rPr lang="en-US" sz="2000" u="none" strike="noStrike">
                          <a:effectLst/>
                        </a:rPr>
                        <a:t>US_11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is on the search page, when they filter by criteria, then only matching doctors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Search doctors based on specialty, availability, and location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620436966"/>
                  </a:ext>
                </a:extLst>
              </a:tr>
              <a:tr h="1113064">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views a doctor’s profile, when reviews exist, then they should be displayed.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View doctor ratings and reviews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871556101"/>
                  </a:ext>
                </a:extLst>
              </a:tr>
              <a:tr h="1113064">
                <a:tc>
                  <a:txBody>
                    <a:bodyPr/>
                    <a:lstStyle/>
                    <a:p>
                      <a:pPr algn="ctr" fontAlgn="ctr"/>
                      <a:r>
                        <a:rPr lang="en-US" sz="2000" u="none" strike="noStrike">
                          <a:effectLst/>
                        </a:rPr>
                        <a:t>US_13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receive a preliminary diagnosis from application based on my symptoms.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interacts with the chatbot, when they provide symptoms, then the chatbot should generate a preliminary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preliminary diagnosis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0104308"/>
                  </a:ext>
                </a:extLst>
              </a:tr>
              <a:tr h="1113064">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enters symptoms, when the AI assesses them, then it should suggest self-care, virtual, or in-person visits.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consultation suggestions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388989332"/>
                  </a:ext>
                </a:extLst>
              </a:tr>
              <a:tr h="1113064">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a virtual appointment, when they click "Join Call," then they should be connected.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Video call for virtual consultations via Uheal.</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59169470"/>
                  </a:ext>
                </a:extLst>
              </a:tr>
              <a:tr h="1113064">
                <a:tc>
                  <a:txBody>
                    <a:bodyPr/>
                    <a:lstStyle/>
                    <a:p>
                      <a:pPr algn="ctr" fontAlgn="ctr"/>
                      <a:r>
                        <a:rPr lang="en-US" sz="2000" u="none" strike="noStrike">
                          <a:effectLst/>
                        </a:rPr>
                        <a:t>US_16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recommend doctors based on my condition.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provides symptoms, when AI processes the data, then it should recommend the best doctor.</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 doctor recommendations based on condition.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585362852"/>
                  </a:ext>
                </a:extLst>
              </a:tr>
            </a:tbl>
          </a:graphicData>
        </a:graphic>
      </p:graphicFrame>
      <p:pic>
        <p:nvPicPr>
          <p:cNvPr id="5" name="Picture 4">
            <a:extLst>
              <a:ext uri="{FF2B5EF4-FFF2-40B4-BE49-F238E27FC236}">
                <a16:creationId xmlns:a16="http://schemas.microsoft.com/office/drawing/2014/main" id="{447D6389-8427-FEB7-F1D0-121A44D144E7}"/>
              </a:ext>
            </a:extLst>
          </p:cNvPr>
          <p:cNvPicPr>
            <a:picLocks noChangeAspect="1"/>
          </p:cNvPicPr>
          <p:nvPr/>
        </p:nvPicPr>
        <p:blipFill>
          <a:blip r:embed="rId2"/>
          <a:stretch>
            <a:fillRect/>
          </a:stretch>
        </p:blipFill>
        <p:spPr>
          <a:xfrm>
            <a:off x="17297400" y="-82390"/>
            <a:ext cx="1143919" cy="1287587"/>
          </a:xfrm>
          <a:prstGeom prst="rect">
            <a:avLst/>
          </a:prstGeom>
        </p:spPr>
      </p:pic>
    </p:spTree>
    <p:extLst>
      <p:ext uri="{BB962C8B-B14F-4D97-AF65-F5344CB8AC3E}">
        <p14:creationId xmlns:p14="http://schemas.microsoft.com/office/powerpoint/2010/main" val="3962470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6F2A9F-EC64-1222-6199-F24FDDA6B009}"/>
              </a:ext>
            </a:extLst>
          </p:cNvPr>
          <p:cNvGraphicFramePr>
            <a:graphicFrameLocks noGrp="1"/>
          </p:cNvGraphicFramePr>
          <p:nvPr>
            <p:extLst>
              <p:ext uri="{D42A27DB-BD31-4B8C-83A1-F6EECF244321}">
                <p14:modId xmlns:p14="http://schemas.microsoft.com/office/powerpoint/2010/main" val="1465953865"/>
              </p:ext>
            </p:extLst>
          </p:nvPr>
        </p:nvGraphicFramePr>
        <p:xfrm>
          <a:off x="212271" y="230201"/>
          <a:ext cx="17863458" cy="9763182"/>
        </p:xfrm>
        <a:graphic>
          <a:graphicData uri="http://schemas.openxmlformats.org/drawingml/2006/table">
            <a:tbl>
              <a:tblPr>
                <a:tableStyleId>{284E427A-3D55-4303-BF80-6455036E1DE7}</a:tableStyleId>
              </a:tblPr>
              <a:tblGrid>
                <a:gridCol w="1104900">
                  <a:extLst>
                    <a:ext uri="{9D8B030D-6E8A-4147-A177-3AD203B41FA5}">
                      <a16:colId xmlns:a16="http://schemas.microsoft.com/office/drawing/2014/main" val="1787428687"/>
                    </a:ext>
                  </a:extLst>
                </a:gridCol>
                <a:gridCol w="5124666">
                  <a:extLst>
                    <a:ext uri="{9D8B030D-6E8A-4147-A177-3AD203B41FA5}">
                      <a16:colId xmlns:a16="http://schemas.microsoft.com/office/drawing/2014/main" val="503641502"/>
                    </a:ext>
                  </a:extLst>
                </a:gridCol>
                <a:gridCol w="7074935">
                  <a:extLst>
                    <a:ext uri="{9D8B030D-6E8A-4147-A177-3AD203B41FA5}">
                      <a16:colId xmlns:a16="http://schemas.microsoft.com/office/drawing/2014/main" val="1907674486"/>
                    </a:ext>
                  </a:extLst>
                </a:gridCol>
                <a:gridCol w="3773970">
                  <a:extLst>
                    <a:ext uri="{9D8B030D-6E8A-4147-A177-3AD203B41FA5}">
                      <a16:colId xmlns:a16="http://schemas.microsoft.com/office/drawing/2014/main" val="1473607493"/>
                    </a:ext>
                  </a:extLst>
                </a:gridCol>
                <a:gridCol w="784987">
                  <a:extLst>
                    <a:ext uri="{9D8B030D-6E8A-4147-A177-3AD203B41FA5}">
                      <a16:colId xmlns:a16="http://schemas.microsoft.com/office/drawing/2014/main" val="138138114"/>
                    </a:ext>
                  </a:extLst>
                </a:gridCol>
              </a:tblGrid>
              <a:tr h="852972">
                <a:tc>
                  <a:txBody>
                    <a:bodyPr/>
                    <a:lstStyle/>
                    <a:p>
                      <a:pPr algn="ctr" fontAlgn="ctr"/>
                      <a:r>
                        <a:rPr lang="en-US" sz="2000" u="none" strike="noStrike">
                          <a:effectLst/>
                        </a:rPr>
                        <a:t>US_17</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link my health insurance to cover consultation charges.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has insurance, when they enter valid details, then the system should verify and apply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Link health insurance for payment coverage</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557860907"/>
                  </a:ext>
                </a:extLst>
              </a:tr>
              <a:tr h="852972">
                <a:tc>
                  <a:txBody>
                    <a:bodyPr/>
                    <a:lstStyle/>
                    <a:p>
                      <a:pPr algn="ctr" fontAlgn="ctr"/>
                      <a:r>
                        <a:rPr lang="en-US" sz="2000" u="none" strike="noStrike">
                          <a:effectLst/>
                        </a:rPr>
                        <a:t>US_18</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5</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22505404"/>
                  </a:ext>
                </a:extLst>
              </a:tr>
              <a:tr h="852972">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711252875"/>
                  </a:ext>
                </a:extLst>
              </a:tr>
              <a:tr h="852972">
                <a:tc>
                  <a:txBody>
                    <a:bodyPr/>
                    <a:lstStyle/>
                    <a:p>
                      <a:pPr algn="ctr" fontAlgn="ctr"/>
                      <a:r>
                        <a:rPr lang="en-US" sz="2000" u="none" strike="noStrike">
                          <a:effectLst/>
                        </a:rPr>
                        <a:t>US_20</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see a list of my upcoming and past appointments.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is on the dashboard, when they check "Appointments," then they should see scheduled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marL="0" marR="0" algn="ctr" rtl="0" fontAlgn="ctr">
                        <a:lnSpc>
                          <a:spcPct val="100000"/>
                        </a:lnSpc>
                        <a:spcBef>
                          <a:spcPts val="0"/>
                        </a:spcBef>
                        <a:spcAft>
                          <a:spcPts val="0"/>
                        </a:spcAft>
                        <a:buClr>
                          <a:srgbClr val="000000"/>
                        </a:buClr>
                        <a:buFont typeface="Arial"/>
                        <a:buNone/>
                      </a:pPr>
                      <a:r>
                        <a:rPr lang="en-IN" sz="2000" b="0" i="0" u="none" strike="noStrike" cap="none" dirty="0">
                          <a:solidFill>
                            <a:schemeClr val="dk1"/>
                          </a:solidFill>
                          <a:effectLst/>
                          <a:latin typeface="+mn-lt"/>
                          <a:ea typeface="+mn-ea"/>
                          <a:cs typeface="+mn-cs"/>
                          <a:sym typeface="Arial"/>
                        </a:rPr>
                        <a:t>Appointment Management</a:t>
                      </a:r>
                      <a:endParaRPr lang="en-US" sz="2000" b="0" i="0" u="none" strike="noStrike" cap="none" dirty="0">
                        <a:solidFill>
                          <a:schemeClr val="dk1"/>
                        </a:solidFill>
                        <a:effectLst/>
                        <a:latin typeface="+mn-lt"/>
                        <a:ea typeface="+mn-ea"/>
                        <a:cs typeface="+mn-cs"/>
                        <a:sym typeface="Arial"/>
                      </a:endParaRPr>
                    </a:p>
                  </a:txBody>
                  <a:tcPr marL="9525" marR="9525" marT="9525" marB="9525"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344242787"/>
                  </a:ext>
                </a:extLst>
              </a:tr>
              <a:tr h="852972">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manage my patients' health records and notes.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accesses a patient profile, when they add or update notes, then the system should store the data securely.</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Manage patient health records and notes can be done with one card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4261050297"/>
                  </a:ext>
                </a:extLst>
              </a:tr>
              <a:tr h="908194">
                <a:tc>
                  <a:txBody>
                    <a:bodyPr/>
                    <a:lstStyle/>
                    <a:p>
                      <a:pPr algn="ctr" fontAlgn="ctr"/>
                      <a:r>
                        <a:rPr lang="en-US" sz="2000" u="none" strike="noStrike">
                          <a:effectLst/>
                        </a:rPr>
                        <a:t>US_21</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upload medical images (X-rays, MRIs, CT scans) for AI processing.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processes it, then results should be displayed.</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Upload medical images (X-rays, MRIs, CT scans) for AI processing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05679996"/>
                  </a:ext>
                </a:extLst>
              </a:tr>
              <a:tr h="852972">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heat maps and segmented outputs for easier diagnosis.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an image is processed, when AI detects anomalies, then the doctor should receive a heatmap/segmentation output.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AI-based heat maps &amp; segmented output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808712727"/>
                  </a:ext>
                </a:extLst>
              </a:tr>
              <a:tr h="852972">
                <a:tc>
                  <a:txBody>
                    <a:bodyPr/>
                    <a:lstStyle/>
                    <a:p>
                      <a:pPr algn="ctr" fontAlgn="ctr"/>
                      <a:r>
                        <a:rPr lang="en-US" sz="2000" u="none" strike="noStrike">
                          <a:effectLst/>
                        </a:rPr>
                        <a:t>US_23</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get potential diagnoses based on biomedical images.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doctor uploads an image, when AI evaluates it, then the system should provide diagnostic insights.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AI-generated potential diagnosis based on biomedical images via Useg.</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764087655"/>
                  </a:ext>
                </a:extLst>
              </a:tr>
              <a:tr h="852972">
                <a:tc>
                  <a:txBody>
                    <a:bodyPr/>
                    <a:lstStyle/>
                    <a:p>
                      <a:pPr algn="ctr" fontAlgn="ctr"/>
                      <a:r>
                        <a:rPr lang="en-US" sz="2000" u="none" strike="noStrike">
                          <a:effectLst/>
                        </a:rPr>
                        <a:t>US_24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As a doctor, I want to receive notifications when a patient books or cancels an appointment.</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Given a patient books or cancels, when the status changes, then the doctor should receive a notification.</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Receive notifications for appointments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 </a:t>
                      </a:r>
                      <a:endParaRPr lang="en-US" sz="2000" b="0" i="0" u="none" strike="noStrike">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2941106"/>
                  </a:ext>
                </a:extLst>
              </a:tr>
              <a:tr h="852972">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693393522"/>
                  </a:ext>
                </a:extLst>
              </a:tr>
              <a:tr h="852972">
                <a:tc>
                  <a:txBody>
                    <a:bodyPr/>
                    <a:lstStyle/>
                    <a:p>
                      <a:pPr algn="ctr" fontAlgn="ctr"/>
                      <a:r>
                        <a:rPr lang="en-US" sz="2000" u="none" strike="noStrike">
                          <a:effectLst/>
                        </a:rPr>
                        <a:t>US_26</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my dashboard needs access by me only not by others for security purposes.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an admin only accesses the dashboard, when they check logs, then they should see activity reports.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Monitor system activity &amp; security</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495043498"/>
                  </a:ext>
                </a:extLst>
              </a:tr>
            </a:tbl>
          </a:graphicData>
        </a:graphic>
      </p:graphicFrame>
    </p:spTree>
    <p:extLst>
      <p:ext uri="{BB962C8B-B14F-4D97-AF65-F5344CB8AC3E}">
        <p14:creationId xmlns:p14="http://schemas.microsoft.com/office/powerpoint/2010/main" val="411589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BDE3C-F618-B074-00AB-6350A6C64C66}"/>
              </a:ext>
            </a:extLst>
          </p:cNvPr>
          <p:cNvSpPr>
            <a:spLocks noGrp="1"/>
          </p:cNvSpPr>
          <p:nvPr>
            <p:ph type="ctrTitle"/>
          </p:nvPr>
        </p:nvSpPr>
        <p:spPr>
          <a:xfrm>
            <a:off x="225078" y="307118"/>
            <a:ext cx="11998500" cy="1470000"/>
          </a:xfrm>
        </p:spPr>
        <p:txBody>
          <a:bodyPr/>
          <a:lstStyle/>
          <a:p>
            <a:pPr algn="l"/>
            <a:r>
              <a:rPr lang="en-US" u="sng" dirty="0"/>
              <a:t>SPRINT 1 STORIES</a:t>
            </a:r>
          </a:p>
        </p:txBody>
      </p:sp>
      <p:graphicFrame>
        <p:nvGraphicFramePr>
          <p:cNvPr id="4" name="Table 3">
            <a:extLst>
              <a:ext uri="{FF2B5EF4-FFF2-40B4-BE49-F238E27FC236}">
                <a16:creationId xmlns:a16="http://schemas.microsoft.com/office/drawing/2014/main" id="{3596D509-37F2-E77D-0833-4D04F669FE0F}"/>
              </a:ext>
            </a:extLst>
          </p:cNvPr>
          <p:cNvGraphicFramePr>
            <a:graphicFrameLocks noGrp="1"/>
          </p:cNvGraphicFramePr>
          <p:nvPr>
            <p:extLst>
              <p:ext uri="{D42A27DB-BD31-4B8C-83A1-F6EECF244321}">
                <p14:modId xmlns:p14="http://schemas.microsoft.com/office/powerpoint/2010/main" val="3976164351"/>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US_01</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sign up using email, phone, or social media so that I can access the application.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patient accesses the signup page, When they enter valid credentials (email, phone, or social media), Then they should successfully create an account and log in.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Patient sign-up via email, phone, or social media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3</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patient is logged in, when they update personal, medical, or insurance details, then the changes should be saved.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4</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US_18</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register and submit my credentials for verification.</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 doctor registers, when they submit credentials, then the system should send it for admin approval.</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Doctor registration and Onboarding</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a:effectLst/>
                        </a:rPr>
                        <a:t>US_22</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doctor, I want to get heat maps and segmented outputs for easier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Given an image is processed, when AI detects anomalies, then the doctor should receive a heatmap/segmentation output.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AI-based heat maps &amp; segmented output via </a:t>
                      </a:r>
                      <a:r>
                        <a:rPr lang="en-US" sz="2000" u="none" strike="noStrike" dirty="0" err="1">
                          <a:effectLst/>
                        </a:rPr>
                        <a:t>Useg</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8</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US_25</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an admin, I want to manage and verify doctors’ credentials before they are approved.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submits credentials, when the admin reviews them, then they should be able to approve or reject the request.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Manage doctor verification &amp; approval via Admin dashboard.</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5</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2792628284"/>
                  </a:ext>
                </a:extLst>
              </a:tr>
              <a:tr h="1099800">
                <a:tc>
                  <a:txBody>
                    <a:bodyPr/>
                    <a:lstStyle/>
                    <a:p>
                      <a:pPr algn="ctr" fontAlgn="ctr"/>
                      <a:r>
                        <a:rPr lang="en-US" sz="2000" u="none" strike="noStrike" dirty="0">
                          <a:effectLst/>
                        </a:rPr>
                        <a:t>US_19</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login to my profile, and view my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Given a doctor logs in, they should be directed to their dashboard and should be able to view their profile details.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Doctor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3 </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40CAC28E-99C3-1763-9268-EEDF18C4E389}"/>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59524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1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2641841618"/>
              </p:ext>
            </p:extLst>
          </p:nvPr>
        </p:nvGraphicFramePr>
        <p:xfrm>
          <a:off x="304800" y="3118971"/>
          <a:ext cx="17678400" cy="6803572"/>
        </p:xfrm>
        <a:graphic>
          <a:graphicData uri="http://schemas.openxmlformats.org/drawingml/2006/table">
            <a:tbl>
              <a:tblPr>
                <a:tableStyleId>{08FB837D-C827-4EFA-A057-4D05807E0F7C}</a:tableStyleId>
              </a:tblPr>
              <a:tblGrid>
                <a:gridCol w="1897734">
                  <a:extLst>
                    <a:ext uri="{9D8B030D-6E8A-4147-A177-3AD203B41FA5}">
                      <a16:colId xmlns:a16="http://schemas.microsoft.com/office/drawing/2014/main" val="3392614033"/>
                    </a:ext>
                  </a:extLst>
                </a:gridCol>
                <a:gridCol w="2364556">
                  <a:extLst>
                    <a:ext uri="{9D8B030D-6E8A-4147-A177-3AD203B41FA5}">
                      <a16:colId xmlns:a16="http://schemas.microsoft.com/office/drawing/2014/main" val="2339386181"/>
                    </a:ext>
                  </a:extLst>
                </a:gridCol>
                <a:gridCol w="3521462">
                  <a:extLst>
                    <a:ext uri="{9D8B030D-6E8A-4147-A177-3AD203B41FA5}">
                      <a16:colId xmlns:a16="http://schemas.microsoft.com/office/drawing/2014/main" val="1938030723"/>
                    </a:ext>
                  </a:extLst>
                </a:gridCol>
                <a:gridCol w="4668221">
                  <a:extLst>
                    <a:ext uri="{9D8B030D-6E8A-4147-A177-3AD203B41FA5}">
                      <a16:colId xmlns:a16="http://schemas.microsoft.com/office/drawing/2014/main" val="3264777865"/>
                    </a:ext>
                  </a:extLst>
                </a:gridCol>
                <a:gridCol w="1613581">
                  <a:extLst>
                    <a:ext uri="{9D8B030D-6E8A-4147-A177-3AD203B41FA5}">
                      <a16:colId xmlns:a16="http://schemas.microsoft.com/office/drawing/2014/main" val="1181302387"/>
                    </a:ext>
                  </a:extLst>
                </a:gridCol>
                <a:gridCol w="2090551">
                  <a:extLst>
                    <a:ext uri="{9D8B030D-6E8A-4147-A177-3AD203B41FA5}">
                      <a16:colId xmlns:a16="http://schemas.microsoft.com/office/drawing/2014/main" val="4256003573"/>
                    </a:ext>
                  </a:extLst>
                </a:gridCol>
                <a:gridCol w="1522295">
                  <a:extLst>
                    <a:ext uri="{9D8B030D-6E8A-4147-A177-3AD203B41FA5}">
                      <a16:colId xmlns:a16="http://schemas.microsoft.com/office/drawing/2014/main" val="716682671"/>
                    </a:ext>
                  </a:extLst>
                </a:gridCol>
              </a:tblGrid>
              <a:tr h="851539">
                <a:tc>
                  <a:txBody>
                    <a:bodyPr/>
                    <a:lstStyle/>
                    <a:p>
                      <a:pPr algn="ctr" fontAlgn="ctr"/>
                      <a:r>
                        <a:rPr lang="en-US" sz="2400" b="1" u="none" strike="noStrike" dirty="0">
                          <a:solidFill>
                            <a:schemeClr val="tx1"/>
                          </a:solidFill>
                          <a:effectLst/>
                        </a:rPr>
                        <a:t>TC</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 Case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Steps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Expected Result</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dirty="0">
                          <a:solidFill>
                            <a:schemeClr val="tx1"/>
                          </a:solidFill>
                          <a:effectLst/>
                        </a:rPr>
                        <a:t>Status</a:t>
                      </a:r>
                      <a:endParaRPr lang="en-US" sz="2400" b="1"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Execution date</a:t>
                      </a:r>
                      <a:endParaRPr lang="en-US" sz="2400" b="1"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1" u="none" strike="noStrike">
                          <a:solidFill>
                            <a:schemeClr val="tx1"/>
                          </a:solidFill>
                          <a:effectLst/>
                        </a:rPr>
                        <a:t>Tester</a:t>
                      </a:r>
                      <a:endParaRPr lang="en-US" sz="2400" b="1"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997332980"/>
                  </a:ext>
                </a:extLst>
              </a:tr>
              <a:tr h="1700165">
                <a:tc>
                  <a:txBody>
                    <a:bodyPr/>
                    <a:lstStyle/>
                    <a:p>
                      <a:pPr algn="ctr" fontAlgn="ctr"/>
                      <a:r>
                        <a:rPr lang="en-US" sz="2400" b="0" u="none" strike="noStrike" dirty="0">
                          <a:solidFill>
                            <a:schemeClr val="tx1"/>
                          </a:solidFill>
                          <a:effectLst/>
                        </a:rPr>
                        <a:t>TC_19_01</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Load Login Page</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Navigate to /login</a:t>
                      </a:r>
                      <a:br>
                        <a:rPr lang="en-US" sz="2400" b="0" u="none" strike="noStrike">
                          <a:solidFill>
                            <a:schemeClr val="tx1"/>
                          </a:solidFill>
                          <a:effectLst/>
                        </a:rPr>
                      </a:br>
                      <a:r>
                        <a:rPr lang="en-US" sz="2400" b="0" u="none" strike="noStrike">
                          <a:solidFill>
                            <a:schemeClr val="tx1"/>
                          </a:solidFill>
                          <a:effectLst/>
                        </a:rPr>
                        <a:t>2. Check if the login page loads successfully</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Login page should be displayed with all necessary elements visible</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3002056530"/>
                  </a:ext>
                </a:extLst>
              </a:tr>
              <a:tr h="1700165">
                <a:tc>
                  <a:txBody>
                    <a:bodyPr/>
                    <a:lstStyle/>
                    <a:p>
                      <a:pPr algn="ctr" fontAlgn="ctr"/>
                      <a:r>
                        <a:rPr lang="en-US" sz="2400" b="0" u="none" strike="noStrike" dirty="0">
                          <a:solidFill>
                            <a:schemeClr val="tx1"/>
                          </a:solidFill>
                          <a:effectLst/>
                        </a:rPr>
                        <a:t>TC_19_02</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Invalid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an incorrect email and password</a:t>
                      </a:r>
                      <a:br>
                        <a:rPr lang="en-US" sz="2400" b="0" u="none" strike="noStrike">
                          <a:solidFill>
                            <a:schemeClr val="tx1"/>
                          </a:solidFill>
                          <a:effectLst/>
                        </a:rPr>
                      </a:br>
                      <a:r>
                        <a:rPr lang="en-US" sz="2400" b="0" u="none" strike="noStrike">
                          <a:solidFill>
                            <a:schemeClr val="tx1"/>
                          </a:solidFill>
                          <a:effectLst/>
                        </a:rPr>
                        <a:t>2. Click the login button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An error message should be displayed indicating incorrect credentials</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Uday</a:t>
                      </a:r>
                      <a:endParaRPr lang="en-US" sz="2400" b="0" i="0" u="none" strike="noStrike">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965283925"/>
                  </a:ext>
                </a:extLst>
              </a:tr>
              <a:tr h="2551703">
                <a:tc>
                  <a:txBody>
                    <a:bodyPr/>
                    <a:lstStyle/>
                    <a:p>
                      <a:pPr algn="ctr" fontAlgn="ctr"/>
                      <a:r>
                        <a:rPr lang="en-US" sz="2400" b="0" u="none" strike="noStrike" dirty="0">
                          <a:solidFill>
                            <a:schemeClr val="tx1"/>
                          </a:solidFill>
                          <a:effectLst/>
                        </a:rPr>
                        <a:t>TC_19_03</a:t>
                      </a:r>
                      <a:endParaRPr lang="en-US" sz="2400" b="0" i="0" u="none" strike="noStrike" dirty="0">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Valid Login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1. Enter a valid email and password</a:t>
                      </a:r>
                      <a:br>
                        <a:rPr lang="en-US" sz="2400" b="0" u="none" strike="noStrike">
                          <a:solidFill>
                            <a:schemeClr val="tx1"/>
                          </a:solidFill>
                          <a:effectLst/>
                        </a:rPr>
                      </a:br>
                      <a:r>
                        <a:rPr lang="en-US" sz="2400" b="0" u="none" strike="noStrike">
                          <a:solidFill>
                            <a:schemeClr val="tx1"/>
                          </a:solidFill>
                          <a:effectLst/>
                        </a:rPr>
                        <a:t>2. Click the login button</a:t>
                      </a:r>
                      <a:br>
                        <a:rPr lang="en-US" sz="2400" b="0" u="none" strike="noStrike">
                          <a:solidFill>
                            <a:schemeClr val="tx1"/>
                          </a:solidFill>
                          <a:effectLst/>
                        </a:rPr>
                      </a:br>
                      <a:r>
                        <a:rPr lang="en-US" sz="2400" b="0" u="none" strike="noStrike">
                          <a:solidFill>
                            <a:schemeClr val="tx1"/>
                          </a:solidFill>
                          <a:effectLst/>
                        </a:rPr>
                        <a:t>3. Wait for authentication and redirection</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User should be successfully logged in and redirected to the onboarding page or dashboard</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Pass</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a:solidFill>
                            <a:schemeClr val="tx1"/>
                          </a:solidFill>
                          <a:effectLst/>
                        </a:rPr>
                        <a:t>Feb-20</a:t>
                      </a:r>
                      <a:endParaRPr lang="en-US" sz="2400" b="0" i="0" u="none" strike="noStrike">
                        <a:solidFill>
                          <a:schemeClr val="tx1"/>
                        </a:solidFill>
                        <a:effectLst/>
                        <a:latin typeface="Calibri" panose="020F0502020204030204" pitchFamily="34" charset="0"/>
                      </a:endParaRPr>
                    </a:p>
                  </a:txBody>
                  <a:tcPr marL="3644" marR="3644" marT="3644" marB="0" anchor="ctr"/>
                </a:tc>
                <a:tc>
                  <a:txBody>
                    <a:bodyPr/>
                    <a:lstStyle/>
                    <a:p>
                      <a:pPr algn="ctr" fontAlgn="ctr"/>
                      <a:r>
                        <a:rPr lang="en-US" sz="2400" b="0" u="none" strike="noStrike" dirty="0">
                          <a:solidFill>
                            <a:schemeClr val="tx1"/>
                          </a:solidFill>
                          <a:effectLst/>
                        </a:rPr>
                        <a:t>Uday</a:t>
                      </a:r>
                      <a:endParaRPr lang="en-US" sz="2400" b="0" i="0" u="none" strike="noStrike" dirty="0">
                        <a:solidFill>
                          <a:schemeClr val="tx1"/>
                        </a:solidFill>
                        <a:effectLst/>
                        <a:latin typeface="Calibri" panose="020F0502020204030204" pitchFamily="34" charset="0"/>
                      </a:endParaRPr>
                    </a:p>
                  </a:txBody>
                  <a:tcPr marL="3644" marR="3644" marT="3644" marB="0" anchor="ctr"/>
                </a:tc>
                <a:extLst>
                  <a:ext uri="{0D108BD9-81ED-4DB2-BD59-A6C34878D82A}">
                    <a16:rowId xmlns:a16="http://schemas.microsoft.com/office/drawing/2014/main" val="2935840977"/>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9" name="TextBox 8">
            <a:extLst>
              <a:ext uri="{FF2B5EF4-FFF2-40B4-BE49-F238E27FC236}">
                <a16:creationId xmlns:a16="http://schemas.microsoft.com/office/drawing/2014/main" id="{442C6DCD-E117-1A38-C47C-A71F2BE35AD1}"/>
              </a:ext>
            </a:extLst>
          </p:cNvPr>
          <p:cNvSpPr txBox="1"/>
          <p:nvPr/>
        </p:nvSpPr>
        <p:spPr>
          <a:xfrm>
            <a:off x="421021" y="2122771"/>
            <a:ext cx="15343414" cy="707886"/>
          </a:xfrm>
          <a:prstGeom prst="rect">
            <a:avLst/>
          </a:prstGeom>
          <a:noFill/>
        </p:spPr>
        <p:txBody>
          <a:bodyPr wrap="square">
            <a:spAutoFit/>
          </a:bodyPr>
          <a:lstStyle/>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US_19: As a doctor, I want to login to my profile, and view my details.</a:t>
            </a:r>
          </a:p>
          <a:p>
            <a:pPr marR="0" rtl="0" fontAlgn="ctr"/>
            <a:r>
              <a:rPr lang="en-US" sz="2000" b="0" i="0" dirty="0">
                <a:solidFill>
                  <a:srgbClr val="FFFFFF"/>
                </a:solidFill>
                <a:effectLst/>
                <a:latin typeface="Arial" panose="020B0604020202020204" pitchFamily="34" charset="0"/>
                <a:ea typeface="Arial" panose="020B0604020202020204" pitchFamily="34" charset="0"/>
                <a:cs typeface="Arial" panose="020B0604020202020204" pitchFamily="34" charset="0"/>
              </a:rPr>
              <a:t>.</a:t>
            </a:r>
            <a:endParaRPr lang="en-US" sz="2000" dirty="0">
              <a:effectLst/>
            </a:endParaRPr>
          </a:p>
        </p:txBody>
      </p:sp>
    </p:spTree>
    <p:extLst>
      <p:ext uri="{BB962C8B-B14F-4D97-AF65-F5344CB8AC3E}">
        <p14:creationId xmlns:p14="http://schemas.microsoft.com/office/powerpoint/2010/main" val="10088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6A261-65F8-A731-7B11-91C3D403C9D1}"/>
              </a:ext>
            </a:extLst>
          </p:cNvPr>
          <p:cNvSpPr>
            <a:spLocks noGrp="1"/>
          </p:cNvSpPr>
          <p:nvPr>
            <p:ph type="ctrTitle"/>
          </p:nvPr>
        </p:nvSpPr>
        <p:spPr>
          <a:xfrm>
            <a:off x="304800" y="521334"/>
            <a:ext cx="16807543" cy="1470000"/>
          </a:xfrm>
        </p:spPr>
        <p:txBody>
          <a:bodyPr>
            <a:normAutofit/>
          </a:bodyPr>
          <a:lstStyle/>
          <a:p>
            <a:r>
              <a:rPr lang="en-US" sz="2400" dirty="0">
                <a:solidFill>
                  <a:schemeClr val="bg1"/>
                </a:solidFill>
              </a:rPr>
              <a:t>Us_01 </a:t>
            </a:r>
            <a:r>
              <a:rPr lang="en-US" sz="2400" u="none" strike="noStrike" dirty="0">
                <a:solidFill>
                  <a:schemeClr val="bg1"/>
                </a:solidFill>
                <a:effectLst/>
              </a:rPr>
              <a:t>As a patient, I want to sign up using email, phone, or social media so that I can access the application.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2666892506"/>
              </p:ext>
            </p:extLst>
          </p:nvPr>
        </p:nvGraphicFramePr>
        <p:xfrm>
          <a:off x="304800" y="2560889"/>
          <a:ext cx="17678399" cy="7446580"/>
        </p:xfrm>
        <a:graphic>
          <a:graphicData uri="http://schemas.openxmlformats.org/drawingml/2006/table">
            <a:tbl>
              <a:tblPr>
                <a:tableStyleId>{284E427A-3D55-4303-BF80-6455036E1DE7}</a:tableStyleId>
              </a:tblPr>
              <a:tblGrid>
                <a:gridCol w="1216555">
                  <a:extLst>
                    <a:ext uri="{9D8B030D-6E8A-4147-A177-3AD203B41FA5}">
                      <a16:colId xmlns:a16="http://schemas.microsoft.com/office/drawing/2014/main" val="1814614774"/>
                    </a:ext>
                  </a:extLst>
                </a:gridCol>
                <a:gridCol w="1661776">
                  <a:extLst>
                    <a:ext uri="{9D8B030D-6E8A-4147-A177-3AD203B41FA5}">
                      <a16:colId xmlns:a16="http://schemas.microsoft.com/office/drawing/2014/main" val="3953706026"/>
                    </a:ext>
                  </a:extLst>
                </a:gridCol>
                <a:gridCol w="4900942">
                  <a:extLst>
                    <a:ext uri="{9D8B030D-6E8A-4147-A177-3AD203B41FA5}">
                      <a16:colId xmlns:a16="http://schemas.microsoft.com/office/drawing/2014/main" val="777174751"/>
                    </a:ext>
                  </a:extLst>
                </a:gridCol>
                <a:gridCol w="6230642">
                  <a:extLst>
                    <a:ext uri="{9D8B030D-6E8A-4147-A177-3AD203B41FA5}">
                      <a16:colId xmlns:a16="http://schemas.microsoft.com/office/drawing/2014/main" val="665323261"/>
                    </a:ext>
                  </a:extLst>
                </a:gridCol>
                <a:gridCol w="1099457">
                  <a:extLst>
                    <a:ext uri="{9D8B030D-6E8A-4147-A177-3AD203B41FA5}">
                      <a16:colId xmlns:a16="http://schemas.microsoft.com/office/drawing/2014/main" val="4121176417"/>
                    </a:ext>
                  </a:extLst>
                </a:gridCol>
                <a:gridCol w="1273628">
                  <a:extLst>
                    <a:ext uri="{9D8B030D-6E8A-4147-A177-3AD203B41FA5}">
                      <a16:colId xmlns:a16="http://schemas.microsoft.com/office/drawing/2014/main" val="1271388233"/>
                    </a:ext>
                  </a:extLst>
                </a:gridCol>
                <a:gridCol w="1295399">
                  <a:extLst>
                    <a:ext uri="{9D8B030D-6E8A-4147-A177-3AD203B41FA5}">
                      <a16:colId xmlns:a16="http://schemas.microsoft.com/office/drawing/2014/main" val="356773601"/>
                    </a:ext>
                  </a:extLst>
                </a:gridCol>
              </a:tblGrid>
              <a:tr h="665792">
                <a:tc>
                  <a:txBody>
                    <a:bodyPr/>
                    <a:lstStyle/>
                    <a:p>
                      <a:pPr algn="ctr" fontAlgn="ctr"/>
                      <a:r>
                        <a:rPr lang="en-US" sz="2000" b="1" u="none" strike="noStrike">
                          <a:solidFill>
                            <a:schemeClr val="accent1"/>
                          </a:solidFill>
                          <a:effectLst/>
                        </a:rPr>
                        <a:t>TC</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 Case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t"/>
                      <a:r>
                        <a:rPr lang="en-US" sz="2000" b="1" u="none" strike="noStrike">
                          <a:solidFill>
                            <a:schemeClr val="accent1"/>
                          </a:solidFill>
                          <a:effectLst/>
                        </a:rPr>
                        <a:t>Steps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Expected Result</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Status</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Execution date</a:t>
                      </a:r>
                      <a:endParaRPr lang="en-US" sz="2000" b="1"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1" u="none" strike="noStrike">
                          <a:solidFill>
                            <a:schemeClr val="accent1"/>
                          </a:solidFill>
                          <a:effectLst/>
                        </a:rPr>
                        <a:t>Tester</a:t>
                      </a:r>
                      <a:endParaRPr lang="en-US" sz="2000" b="1"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2216758196"/>
                  </a:ext>
                </a:extLst>
              </a:tr>
              <a:tr h="1018876">
                <a:tc>
                  <a:txBody>
                    <a:bodyPr/>
                    <a:lstStyle/>
                    <a:p>
                      <a:pPr algn="ctr" fontAlgn="ctr"/>
                      <a:r>
                        <a:rPr lang="en-US" sz="2000" b="0" u="none" strike="noStrike" dirty="0">
                          <a:solidFill>
                            <a:schemeClr val="accent1"/>
                          </a:solidFill>
                          <a:effectLst/>
                        </a:rPr>
                        <a:t>TC_01_01</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Load Signup Page</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Navigate to /signup</a:t>
                      </a:r>
                      <a:br>
                        <a:rPr lang="en-US" sz="2000" b="0" u="none" strike="noStrike">
                          <a:solidFill>
                            <a:schemeClr val="accent1"/>
                          </a:solidFill>
                          <a:effectLst/>
                        </a:rPr>
                      </a:br>
                      <a:r>
                        <a:rPr lang="en-US" sz="2000" b="0" u="none" strike="noStrike">
                          <a:solidFill>
                            <a:schemeClr val="accent1"/>
                          </a:solidFill>
                          <a:effectLst/>
                        </a:rPr>
                        <a:t>2. Check if the signup page loads successfully</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Signup page should be displayed with all necessary elements visible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1760001770"/>
                  </a:ext>
                </a:extLst>
              </a:tr>
              <a:tr h="1529184">
                <a:tc>
                  <a:txBody>
                    <a:bodyPr/>
                    <a:lstStyle/>
                    <a:p>
                      <a:pPr algn="ctr" fontAlgn="ctr"/>
                      <a:r>
                        <a:rPr lang="en-US" sz="2000" b="0" u="none" strike="noStrike" dirty="0">
                          <a:solidFill>
                            <a:schemeClr val="accent1"/>
                          </a:solidFill>
                          <a:effectLst/>
                        </a:rPr>
                        <a:t>TC_01_02</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Password Mismatch</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dirty="0">
                          <a:solidFill>
                            <a:schemeClr val="accent1"/>
                          </a:solidFill>
                          <a:effectLst/>
                        </a:rPr>
                        <a:t>1. Enter a valid name and email</a:t>
                      </a:r>
                      <a:br>
                        <a:rPr lang="en-US" sz="2000" b="0" u="none" strike="noStrike" dirty="0">
                          <a:solidFill>
                            <a:schemeClr val="accent1"/>
                          </a:solidFill>
                          <a:effectLst/>
                        </a:rPr>
                      </a:br>
                      <a:r>
                        <a:rPr lang="en-US" sz="2000" b="0" u="none" strike="noStrike" dirty="0">
                          <a:solidFill>
                            <a:schemeClr val="accent1"/>
                          </a:solidFill>
                          <a:effectLst/>
                        </a:rPr>
                        <a:t>2. Enter two different passwords</a:t>
                      </a:r>
                      <a:br>
                        <a:rPr lang="en-US" sz="2000" b="0" u="none" strike="noStrike" dirty="0">
                          <a:solidFill>
                            <a:schemeClr val="accent1"/>
                          </a:solidFill>
                          <a:effectLst/>
                        </a:rPr>
                      </a:br>
                      <a:r>
                        <a:rPr lang="en-US" sz="2000" b="0" u="none" strike="noStrike" dirty="0">
                          <a:solidFill>
                            <a:schemeClr val="accent1"/>
                          </a:solidFill>
                          <a:effectLst/>
                        </a:rPr>
                        <a:t>3. Click the signup button</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An error message should be displayed indicating that passwords do not match</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2546160"/>
                  </a:ext>
                </a:extLst>
              </a:tr>
              <a:tr h="1529184">
                <a:tc>
                  <a:txBody>
                    <a:bodyPr/>
                    <a:lstStyle/>
                    <a:p>
                      <a:pPr algn="ctr" fontAlgn="ctr"/>
                      <a:r>
                        <a:rPr lang="en-US" sz="2000" b="0" u="none" strike="noStrike" dirty="0">
                          <a:solidFill>
                            <a:schemeClr val="accent1"/>
                          </a:solidFill>
                          <a:effectLst/>
                        </a:rPr>
                        <a:t>TC_01_03</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Successful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Enter a valid name, email, and matching passwords</a:t>
                      </a:r>
                      <a:br>
                        <a:rPr lang="en-US" sz="2000" b="0" u="none" strike="noStrike">
                          <a:solidFill>
                            <a:schemeClr val="accent1"/>
                          </a:solidFill>
                          <a:effectLst/>
                        </a:rPr>
                      </a:br>
                      <a:r>
                        <a:rPr lang="en-US" sz="2000" b="0" u="none" strike="noStrike">
                          <a:solidFill>
                            <a:schemeClr val="accent1"/>
                          </a:solidFill>
                          <a:effectLst/>
                        </a:rPr>
                        <a:t>2. Click the signup button</a:t>
                      </a:r>
                      <a:br>
                        <a:rPr lang="en-US" sz="2000" b="0" u="none" strike="noStrike">
                          <a:solidFill>
                            <a:schemeClr val="accent1"/>
                          </a:solidFill>
                          <a:effectLst/>
                        </a:rPr>
                      </a:br>
                      <a:r>
                        <a:rPr lang="en-US" sz="2000" b="0" u="none" strike="noStrike">
                          <a:solidFill>
                            <a:schemeClr val="accent1"/>
                          </a:solidFill>
                          <a:effectLst/>
                        </a:rPr>
                        <a:t>3. Wait for redirection</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successfully registered and redirected to the onboarding page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117731006"/>
                  </a:ext>
                </a:extLst>
              </a:tr>
              <a:tr h="665792">
                <a:tc>
                  <a:txBody>
                    <a:bodyPr/>
                    <a:lstStyle/>
                    <a:p>
                      <a:pPr algn="ctr" fontAlgn="ctr"/>
                      <a:r>
                        <a:rPr lang="en-US" sz="2000" b="0" u="none" strike="noStrike" dirty="0">
                          <a:solidFill>
                            <a:schemeClr val="accent1"/>
                          </a:solidFill>
                          <a:effectLst/>
                        </a:rPr>
                        <a:t>TC_01_04</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Required Fields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signup button without entering any details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Error messages should be displayed indicating that all fields are required</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473554049"/>
                  </a:ext>
                </a:extLst>
              </a:tr>
              <a:tr h="1018876">
                <a:tc>
                  <a:txBody>
                    <a:bodyPr/>
                    <a:lstStyle/>
                    <a:p>
                      <a:pPr algn="ctr" fontAlgn="ctr"/>
                      <a:r>
                        <a:rPr lang="en-US" sz="2000" b="0" u="none" strike="noStrike" dirty="0">
                          <a:solidFill>
                            <a:schemeClr val="accent1"/>
                          </a:solidFill>
                          <a:effectLst/>
                        </a:rPr>
                        <a:t>TC_01_05</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Google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Google' button</a:t>
                      </a:r>
                      <a:br>
                        <a:rPr lang="en-US" sz="2000" b="0" u="none" strike="noStrike">
                          <a:solidFill>
                            <a:schemeClr val="accent1"/>
                          </a:solidFill>
                          <a:effectLst/>
                        </a:rPr>
                      </a:br>
                      <a:r>
                        <a:rPr lang="en-US" sz="2000" b="0" u="none" strike="noStrike">
                          <a:solidFill>
                            <a:schemeClr val="accent1"/>
                          </a:solidFill>
                          <a:effectLst/>
                        </a:rPr>
                        <a:t>2. Wait for Google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Google's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Sairam</a:t>
                      </a:r>
                      <a:endParaRPr lang="en-US" sz="2000" b="0" i="0" u="none" strike="noStrike">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664439346"/>
                  </a:ext>
                </a:extLst>
              </a:tr>
              <a:tr h="1018876">
                <a:tc>
                  <a:txBody>
                    <a:bodyPr/>
                    <a:lstStyle/>
                    <a:p>
                      <a:pPr algn="ctr" fontAlgn="ctr"/>
                      <a:r>
                        <a:rPr lang="en-US" sz="2000" b="0" u="none" strike="noStrike" dirty="0">
                          <a:solidFill>
                            <a:schemeClr val="accent1"/>
                          </a:solidFill>
                          <a:effectLst/>
                        </a:rPr>
                        <a:t>TC_01_06</a:t>
                      </a:r>
                      <a:endParaRPr lang="en-US" sz="2000" b="0" i="0" u="none" strike="noStrike" dirty="0">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Apple Signup</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b"/>
                      <a:r>
                        <a:rPr lang="en-US" sz="2000" b="0" u="none" strike="noStrike">
                          <a:solidFill>
                            <a:schemeClr val="accent1"/>
                          </a:solidFill>
                          <a:effectLst/>
                        </a:rPr>
                        <a:t>1. Click the 'Sign up with Apple' button</a:t>
                      </a:r>
                      <a:br>
                        <a:rPr lang="en-US" sz="2000" b="0" u="none" strike="noStrike">
                          <a:solidFill>
                            <a:schemeClr val="accent1"/>
                          </a:solidFill>
                          <a:effectLst/>
                        </a:rPr>
                      </a:br>
                      <a:r>
                        <a:rPr lang="en-US" sz="2000" b="0" u="none" strike="noStrike">
                          <a:solidFill>
                            <a:schemeClr val="accent1"/>
                          </a:solidFill>
                          <a:effectLst/>
                        </a:rPr>
                        <a:t>2. Wait for Apple OAuth to initiate</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User should be redirected to Apple's authentication flow</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Pass</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a:solidFill>
                            <a:schemeClr val="accent1"/>
                          </a:solidFill>
                          <a:effectLst/>
                        </a:rPr>
                        <a:t>Feb-22</a:t>
                      </a:r>
                      <a:endParaRPr lang="en-US" sz="2000" b="0" i="0" u="none" strike="noStrike">
                        <a:solidFill>
                          <a:schemeClr val="accent1"/>
                        </a:solidFill>
                        <a:effectLst/>
                        <a:latin typeface="Calibri" panose="020F0502020204030204" pitchFamily="34" charset="0"/>
                      </a:endParaRPr>
                    </a:p>
                  </a:txBody>
                  <a:tcPr marL="3880" marR="3880" marT="3880" marB="0" anchor="ctr"/>
                </a:tc>
                <a:tc>
                  <a:txBody>
                    <a:bodyPr/>
                    <a:lstStyle/>
                    <a:p>
                      <a:pPr algn="ctr" fontAlgn="ctr"/>
                      <a:r>
                        <a:rPr lang="en-US" sz="2000" b="0" u="none" strike="noStrike" dirty="0">
                          <a:solidFill>
                            <a:schemeClr val="accent1"/>
                          </a:solidFill>
                          <a:effectLst/>
                        </a:rPr>
                        <a:t>Sairam</a:t>
                      </a:r>
                      <a:endParaRPr lang="en-US" sz="2000" b="0" i="0" u="none" strike="noStrike" dirty="0">
                        <a:solidFill>
                          <a:schemeClr val="accent1"/>
                        </a:solidFill>
                        <a:effectLst/>
                        <a:latin typeface="Calibri" panose="020F0502020204030204" pitchFamily="34" charset="0"/>
                      </a:endParaRPr>
                    </a:p>
                  </a:txBody>
                  <a:tcPr marL="3880" marR="3880" marT="3880" marB="0" anchor="ctr"/>
                </a:tc>
                <a:extLst>
                  <a:ext uri="{0D108BD9-81ED-4DB2-BD59-A6C34878D82A}">
                    <a16:rowId xmlns:a16="http://schemas.microsoft.com/office/drawing/2014/main" val="326154707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44439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FULL STACK</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CF3A32-31DB-2F2B-A13F-ADF4E0E27761}"/>
              </a:ext>
            </a:extLst>
          </p:cNvPr>
          <p:cNvSpPr>
            <a:spLocks noGrp="1"/>
          </p:cNvSpPr>
          <p:nvPr>
            <p:ph type="ctrTitle"/>
          </p:nvPr>
        </p:nvSpPr>
        <p:spPr>
          <a:xfrm>
            <a:off x="-79723" y="992917"/>
            <a:ext cx="15189093" cy="563740"/>
          </a:xfrm>
        </p:spPr>
        <p:txBody>
          <a:bodyPr>
            <a:noAutofit/>
          </a:bodyPr>
          <a:lstStyle/>
          <a:p>
            <a:r>
              <a:rPr lang="en-US" sz="2400" u="none" strike="noStrike" dirty="0">
                <a:effectLst/>
              </a:rPr>
              <a:t>US_18: As a doctor, I want to register and submit my credentials for verification.</a:t>
            </a:r>
            <a:br>
              <a:rPr lang="en-US" sz="2400" b="0" i="0" u="none" strike="noStrike" dirty="0">
                <a:solidFill>
                  <a:srgbClr val="000000"/>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3019479172"/>
              </p:ext>
            </p:extLst>
          </p:nvPr>
        </p:nvGraphicFramePr>
        <p:xfrm>
          <a:off x="188739" y="1926770"/>
          <a:ext cx="17910521" cy="7476774"/>
        </p:xfrm>
        <a:graphic>
          <a:graphicData uri="http://schemas.openxmlformats.org/drawingml/2006/table">
            <a:tbl>
              <a:tblPr>
                <a:tableStyleId>{284E427A-3D55-4303-BF80-6455036E1DE7}</a:tableStyleId>
              </a:tblPr>
              <a:tblGrid>
                <a:gridCol w="1476872">
                  <a:extLst>
                    <a:ext uri="{9D8B030D-6E8A-4147-A177-3AD203B41FA5}">
                      <a16:colId xmlns:a16="http://schemas.microsoft.com/office/drawing/2014/main" val="3598314845"/>
                    </a:ext>
                  </a:extLst>
                </a:gridCol>
                <a:gridCol w="2263436">
                  <a:extLst>
                    <a:ext uri="{9D8B030D-6E8A-4147-A177-3AD203B41FA5}">
                      <a16:colId xmlns:a16="http://schemas.microsoft.com/office/drawing/2014/main" val="1924924713"/>
                    </a:ext>
                  </a:extLst>
                </a:gridCol>
                <a:gridCol w="4140311">
                  <a:extLst>
                    <a:ext uri="{9D8B030D-6E8A-4147-A177-3AD203B41FA5}">
                      <a16:colId xmlns:a16="http://schemas.microsoft.com/office/drawing/2014/main" val="2600316373"/>
                    </a:ext>
                  </a:extLst>
                </a:gridCol>
                <a:gridCol w="5122828">
                  <a:extLst>
                    <a:ext uri="{9D8B030D-6E8A-4147-A177-3AD203B41FA5}">
                      <a16:colId xmlns:a16="http://schemas.microsoft.com/office/drawing/2014/main" val="542057602"/>
                    </a:ext>
                  </a:extLst>
                </a:gridCol>
                <a:gridCol w="2068422">
                  <a:extLst>
                    <a:ext uri="{9D8B030D-6E8A-4147-A177-3AD203B41FA5}">
                      <a16:colId xmlns:a16="http://schemas.microsoft.com/office/drawing/2014/main" val="3738835545"/>
                    </a:ext>
                  </a:extLst>
                </a:gridCol>
                <a:gridCol w="1511127">
                  <a:extLst>
                    <a:ext uri="{9D8B030D-6E8A-4147-A177-3AD203B41FA5}">
                      <a16:colId xmlns:a16="http://schemas.microsoft.com/office/drawing/2014/main" val="3162648515"/>
                    </a:ext>
                  </a:extLst>
                </a:gridCol>
                <a:gridCol w="1327525">
                  <a:extLst>
                    <a:ext uri="{9D8B030D-6E8A-4147-A177-3AD203B41FA5}">
                      <a16:colId xmlns:a16="http://schemas.microsoft.com/office/drawing/2014/main" val="3863239321"/>
                    </a:ext>
                  </a:extLst>
                </a:gridCol>
              </a:tblGrid>
              <a:tr h="733837">
                <a:tc>
                  <a:txBody>
                    <a:bodyPr/>
                    <a:lstStyle/>
                    <a:p>
                      <a:pPr algn="ctr" fontAlgn="ctr"/>
                      <a:r>
                        <a:rPr lang="en-US" sz="2400" b="1" u="none" strike="noStrike">
                          <a:solidFill>
                            <a:srgbClr val="000000"/>
                          </a:solidFill>
                          <a:effectLst/>
                        </a:rPr>
                        <a:t>TC</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 Case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Expected Result</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Status</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Execution date</a:t>
                      </a:r>
                      <a:endParaRPr lang="en-US" sz="2400" b="1" i="0" u="none" strike="noStrike">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a:solidFill>
                            <a:srgbClr val="000000"/>
                          </a:solidFill>
                          <a:effectLst/>
                        </a:rPr>
                        <a:t>Tester</a:t>
                      </a:r>
                      <a:endParaRPr lang="en-US" sz="2400" b="1"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455100">
                <a:tc>
                  <a:txBody>
                    <a:bodyPr/>
                    <a:lstStyle/>
                    <a:p>
                      <a:pPr algn="l" fontAlgn="ctr"/>
                      <a:r>
                        <a:rPr lang="en-US" sz="2400" b="0" u="none" strike="noStrike" dirty="0">
                          <a:solidFill>
                            <a:srgbClr val="000000"/>
                          </a:solidFill>
                          <a:effectLst/>
                        </a:rPr>
                        <a:t>TC_18_01</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Signup and Complete Onboarding</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signup page and signup with new user</a:t>
                      </a:r>
                      <a:br>
                        <a:rPr lang="en-US" sz="2400" b="0" u="none" strike="noStrike">
                          <a:solidFill>
                            <a:srgbClr val="000000"/>
                          </a:solidFill>
                          <a:effectLst/>
                        </a:rPr>
                      </a:br>
                      <a:r>
                        <a:rPr lang="en-US" sz="2400" b="0" u="none" strike="noStrike">
                          <a:solidFill>
                            <a:srgbClr val="000000"/>
                          </a:solidFill>
                          <a:effectLst/>
                        </a:rPr>
                        <a:t>2. Click the signup button</a:t>
                      </a:r>
                      <a:br>
                        <a:rPr lang="en-US" sz="2400" b="0" u="none" strike="noStrike">
                          <a:solidFill>
                            <a:srgbClr val="000000"/>
                          </a:solidFill>
                          <a:effectLst/>
                        </a:rPr>
                      </a:br>
                      <a:r>
                        <a:rPr lang="en-US" sz="2400" b="0" u="none" strike="noStrike">
                          <a:solidFill>
                            <a:srgbClr val="000000"/>
                          </a:solidFill>
                          <a:effectLst/>
                        </a:rPr>
                        <a:t>3. fill in onboarding details and Submit the onboarding form</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User should be successfully signed up and redirected to the dashboard with a welcome message</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434967195"/>
                  </a:ext>
                </a:extLst>
              </a:tr>
              <a:tr h="1829908">
                <a:tc>
                  <a:txBody>
                    <a:bodyPr/>
                    <a:lstStyle/>
                    <a:p>
                      <a:pPr algn="l" fontAlgn="ctr"/>
                      <a:r>
                        <a:rPr lang="en-US" sz="2400" b="0" u="none" strike="noStrike" dirty="0">
                          <a:solidFill>
                            <a:srgbClr val="000000"/>
                          </a:solidFill>
                          <a:effectLst/>
                        </a:rPr>
                        <a:t>TC_18_02</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Redirect Unauthenticated Users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Open a new browser session</a:t>
                      </a:r>
                      <a:br>
                        <a:rPr lang="en-US" sz="2400" b="0" u="none" strike="noStrike">
                          <a:solidFill>
                            <a:srgbClr val="000000"/>
                          </a:solidFill>
                          <a:effectLst/>
                        </a:rPr>
                      </a:br>
                      <a:r>
                        <a:rPr lang="en-US" sz="2400" b="0" u="none" strike="noStrike">
                          <a:solidFill>
                            <a:srgbClr val="000000"/>
                          </a:solidFill>
                          <a:effectLst/>
                        </a:rPr>
                        <a:t>2. Directly visit the /onBoarding URL without logging in</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automatically redirected to the login page, preventing unauthorized access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Sujit</a:t>
                      </a:r>
                      <a:endParaRPr lang="en-US" sz="2400" b="0" i="0" u="none" strike="noStrike">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1507990883"/>
                  </a:ext>
                </a:extLst>
              </a:tr>
              <a:tr h="2455100">
                <a:tc>
                  <a:txBody>
                    <a:bodyPr/>
                    <a:lstStyle/>
                    <a:p>
                      <a:pPr algn="l" fontAlgn="ctr"/>
                      <a:r>
                        <a:rPr lang="en-US" sz="2400" b="0" u="none" strike="noStrike" dirty="0">
                          <a:solidFill>
                            <a:srgbClr val="000000"/>
                          </a:solidFill>
                          <a:effectLst/>
                        </a:rPr>
                        <a:t>TC_18_03</a:t>
                      </a:r>
                      <a:endParaRPr lang="en-US" sz="2400" b="0" i="0" u="none" strike="noStrike" dirty="0">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Login and Go to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1. Navigate to the login page</a:t>
                      </a:r>
                      <a:br>
                        <a:rPr lang="en-US" sz="2400" b="0" u="none" strike="noStrike">
                          <a:solidFill>
                            <a:srgbClr val="000000"/>
                          </a:solidFill>
                          <a:effectLst/>
                        </a:rPr>
                      </a:br>
                      <a:r>
                        <a:rPr lang="en-US" sz="2400" b="0" u="none" strike="noStrike">
                          <a:solidFill>
                            <a:srgbClr val="000000"/>
                          </a:solidFill>
                          <a:effectLst/>
                        </a:rPr>
                        <a:t>2. Enter valid credentials of an already onboarded user</a:t>
                      </a:r>
                      <a:br>
                        <a:rPr lang="en-US" sz="2400" b="0" u="none" strike="noStrike">
                          <a:solidFill>
                            <a:srgbClr val="000000"/>
                          </a:solidFill>
                          <a:effectLst/>
                        </a:rPr>
                      </a:br>
                      <a:r>
                        <a:rPr lang="en-US" sz="2400" b="0" u="none" strike="noStrike">
                          <a:solidFill>
                            <a:srgbClr val="000000"/>
                          </a:solidFill>
                          <a:effectLst/>
                        </a:rPr>
                        <a:t>3. Click the login button</a:t>
                      </a:r>
                      <a:br>
                        <a:rPr lang="en-US" sz="2400" b="0" u="none" strike="noStrike">
                          <a:solidFill>
                            <a:srgbClr val="000000"/>
                          </a:solidFill>
                          <a:effectLst/>
                        </a:rPr>
                      </a:br>
                      <a:r>
                        <a:rPr lang="en-US" sz="2400" b="0" u="none" strike="noStrike">
                          <a:solidFill>
                            <a:srgbClr val="000000"/>
                          </a:solidFill>
                          <a:effectLst/>
                        </a:rPr>
                        <a:t>4. Verify successful login and redirection to the dashboard</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User should be redirected to the dashboard and see a welcome message</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a:solidFill>
                            <a:srgbClr val="000000"/>
                          </a:solidFill>
                          <a:effectLst/>
                        </a:rPr>
                        <a:t>Pass</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r" fontAlgn="ctr"/>
                      <a:r>
                        <a:rPr lang="en-US" sz="2400" b="0" u="none" strike="noStrike">
                          <a:solidFill>
                            <a:srgbClr val="000000"/>
                          </a:solidFill>
                          <a:effectLst/>
                        </a:rPr>
                        <a:t>Mar-03</a:t>
                      </a:r>
                      <a:endParaRPr lang="en-US" sz="2400" b="0" i="0" u="none" strike="noStrike">
                        <a:solidFill>
                          <a:srgbClr val="000000"/>
                        </a:solidFill>
                        <a:effectLst/>
                        <a:latin typeface="Calibri" panose="020F0502020204030204" pitchFamily="34" charset="0"/>
                      </a:endParaRPr>
                    </a:p>
                  </a:txBody>
                  <a:tcPr marL="3127" marR="3127" marT="3127" marB="0" anchor="ctr"/>
                </a:tc>
                <a:tc>
                  <a:txBody>
                    <a:bodyPr/>
                    <a:lstStyle/>
                    <a:p>
                      <a:pPr algn="l" fontAlgn="ctr"/>
                      <a:r>
                        <a:rPr lang="en-US" sz="2400" b="0" u="none" strike="noStrike" dirty="0">
                          <a:solidFill>
                            <a:srgbClr val="000000"/>
                          </a:solidFill>
                          <a:effectLst/>
                        </a:rPr>
                        <a:t>Sujit</a:t>
                      </a:r>
                      <a:endParaRPr lang="en-US" sz="2400" b="0"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794804276"/>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72600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4224A-811B-7A8D-0DBE-3755F2024271}"/>
              </a:ext>
            </a:extLst>
          </p:cNvPr>
          <p:cNvSpPr>
            <a:spLocks noGrp="1"/>
          </p:cNvSpPr>
          <p:nvPr>
            <p:ph type="ctrTitle"/>
          </p:nvPr>
        </p:nvSpPr>
        <p:spPr>
          <a:xfrm>
            <a:off x="337458" y="328889"/>
            <a:ext cx="16796656" cy="1470000"/>
          </a:xfrm>
        </p:spPr>
        <p:txBody>
          <a:bodyPr>
            <a:normAutofit/>
          </a:bodyPr>
          <a:lstStyle/>
          <a:p>
            <a:r>
              <a:rPr lang="en-US" sz="2400" u="none" strike="noStrike" dirty="0">
                <a:solidFill>
                  <a:schemeClr val="bg1"/>
                </a:solidFill>
                <a:effectLst/>
              </a:rPr>
              <a:t>US_03: As a patient, I want to create and update my profile with personal details and insurance information.</a:t>
            </a:r>
            <a:br>
              <a:rPr lang="en-US" sz="2400" b="0" i="0" u="none" strike="noStrike" dirty="0">
                <a:solidFill>
                  <a:schemeClr val="bg1"/>
                </a:solidFill>
                <a:effectLst/>
                <a:latin typeface="Aptos" panose="020B0004020202020204" pitchFamily="34" charset="0"/>
              </a:rPr>
            </a:br>
            <a:endParaRPr lang="en-US" sz="2400" dirty="0"/>
          </a:p>
        </p:txBody>
      </p:sp>
      <p:graphicFrame>
        <p:nvGraphicFramePr>
          <p:cNvPr id="4" name="Table 3">
            <a:extLst>
              <a:ext uri="{FF2B5EF4-FFF2-40B4-BE49-F238E27FC236}">
                <a16:creationId xmlns:a16="http://schemas.microsoft.com/office/drawing/2014/main" id="{335BA6C5-D8E5-CF03-06F5-745D15A5E4BB}"/>
              </a:ext>
            </a:extLst>
          </p:cNvPr>
          <p:cNvGraphicFramePr>
            <a:graphicFrameLocks noGrp="1"/>
          </p:cNvGraphicFramePr>
          <p:nvPr>
            <p:extLst>
              <p:ext uri="{D42A27DB-BD31-4B8C-83A1-F6EECF244321}">
                <p14:modId xmlns:p14="http://schemas.microsoft.com/office/powerpoint/2010/main" val="954929682"/>
              </p:ext>
            </p:extLst>
          </p:nvPr>
        </p:nvGraphicFramePr>
        <p:xfrm>
          <a:off x="223157" y="1613698"/>
          <a:ext cx="17841686" cy="8237593"/>
        </p:xfrm>
        <a:graphic>
          <a:graphicData uri="http://schemas.openxmlformats.org/drawingml/2006/table">
            <a:tbl>
              <a:tblPr>
                <a:tableStyleId>{284E427A-3D55-4303-BF80-6455036E1DE7}</a:tableStyleId>
              </a:tblPr>
              <a:tblGrid>
                <a:gridCol w="1210725">
                  <a:extLst>
                    <a:ext uri="{9D8B030D-6E8A-4147-A177-3AD203B41FA5}">
                      <a16:colId xmlns:a16="http://schemas.microsoft.com/office/drawing/2014/main" val="3796367403"/>
                    </a:ext>
                  </a:extLst>
                </a:gridCol>
                <a:gridCol w="2076761">
                  <a:extLst>
                    <a:ext uri="{9D8B030D-6E8A-4147-A177-3AD203B41FA5}">
                      <a16:colId xmlns:a16="http://schemas.microsoft.com/office/drawing/2014/main" val="2239274158"/>
                    </a:ext>
                  </a:extLst>
                </a:gridCol>
                <a:gridCol w="5366657">
                  <a:extLst>
                    <a:ext uri="{9D8B030D-6E8A-4147-A177-3AD203B41FA5}">
                      <a16:colId xmlns:a16="http://schemas.microsoft.com/office/drawing/2014/main" val="1438480091"/>
                    </a:ext>
                  </a:extLst>
                </a:gridCol>
                <a:gridCol w="5072743">
                  <a:extLst>
                    <a:ext uri="{9D8B030D-6E8A-4147-A177-3AD203B41FA5}">
                      <a16:colId xmlns:a16="http://schemas.microsoft.com/office/drawing/2014/main" val="661448928"/>
                    </a:ext>
                  </a:extLst>
                </a:gridCol>
                <a:gridCol w="1567543">
                  <a:extLst>
                    <a:ext uri="{9D8B030D-6E8A-4147-A177-3AD203B41FA5}">
                      <a16:colId xmlns:a16="http://schemas.microsoft.com/office/drawing/2014/main" val="2691107371"/>
                    </a:ext>
                  </a:extLst>
                </a:gridCol>
                <a:gridCol w="1436914">
                  <a:extLst>
                    <a:ext uri="{9D8B030D-6E8A-4147-A177-3AD203B41FA5}">
                      <a16:colId xmlns:a16="http://schemas.microsoft.com/office/drawing/2014/main" val="3825392570"/>
                    </a:ext>
                  </a:extLst>
                </a:gridCol>
                <a:gridCol w="1110343">
                  <a:extLst>
                    <a:ext uri="{9D8B030D-6E8A-4147-A177-3AD203B41FA5}">
                      <a16:colId xmlns:a16="http://schemas.microsoft.com/office/drawing/2014/main" val="2720552870"/>
                    </a:ext>
                  </a:extLst>
                </a:gridCol>
              </a:tblGrid>
              <a:tr h="914141">
                <a:tc>
                  <a:txBody>
                    <a:bodyPr/>
                    <a:lstStyle/>
                    <a:p>
                      <a:pPr algn="ctr" fontAlgn="t"/>
                      <a:r>
                        <a:rPr lang="en-US" sz="2000" b="1" u="none" strike="noStrike">
                          <a:solidFill>
                            <a:srgbClr val="000000"/>
                          </a:solidFill>
                          <a:effectLst/>
                        </a:rPr>
                        <a:t>TC</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 Case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Steps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Expected Result</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dirty="0">
                          <a:solidFill>
                            <a:srgbClr val="000000"/>
                          </a:solidFill>
                          <a:effectLst/>
                        </a:rPr>
                        <a:t>Execution Status</a:t>
                      </a:r>
                      <a:endParaRPr lang="en-US" sz="2000" b="1"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Execution date</a:t>
                      </a:r>
                      <a:endParaRPr lang="en-US" sz="2000" b="1"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t"/>
                      <a:r>
                        <a:rPr lang="en-US" sz="2000" b="1" u="none" strike="noStrike">
                          <a:solidFill>
                            <a:srgbClr val="000000"/>
                          </a:solidFill>
                          <a:effectLst/>
                        </a:rPr>
                        <a:t>Tester</a:t>
                      </a:r>
                      <a:endParaRPr lang="en-US" sz="2000" b="1" i="0" u="none" strike="noStrike">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3442326057"/>
                  </a:ext>
                </a:extLst>
              </a:tr>
              <a:tr h="1826131">
                <a:tc>
                  <a:txBody>
                    <a:bodyPr/>
                    <a:lstStyle/>
                    <a:p>
                      <a:pPr algn="ctr" fontAlgn="b"/>
                      <a:r>
                        <a:rPr lang="en-US" sz="2000" b="0" u="none" strike="noStrike">
                          <a:solidFill>
                            <a:srgbClr val="000000"/>
                          </a:solidFill>
                          <a:effectLst/>
                        </a:rPr>
                        <a:t>TC_03_01</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Signup and Complete Onboarding</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Navigate to the signup page and signup with a new user</a:t>
                      </a:r>
                      <a:br>
                        <a:rPr lang="en-US" sz="2000" b="0" u="none" strike="noStrike">
                          <a:solidFill>
                            <a:srgbClr val="000000"/>
                          </a:solidFill>
                          <a:effectLst/>
                        </a:rPr>
                      </a:br>
                      <a:r>
                        <a:rPr lang="en-US" sz="2000" b="0" u="none" strike="noStrike">
                          <a:solidFill>
                            <a:srgbClr val="000000"/>
                          </a:solidFill>
                          <a:effectLst/>
                        </a:rPr>
                        <a:t>2. Click the signup button</a:t>
                      </a:r>
                      <a:br>
                        <a:rPr lang="en-US" sz="2000" b="0" u="none" strike="noStrike">
                          <a:solidFill>
                            <a:srgbClr val="000000"/>
                          </a:solidFill>
                          <a:effectLst/>
                        </a:rPr>
                      </a:br>
                      <a:r>
                        <a:rPr lang="en-US" sz="2000" b="0" u="none" strike="noStrike">
                          <a:solidFill>
                            <a:srgbClr val="000000"/>
                          </a:solidFill>
                          <a:effectLst/>
                        </a:rPr>
                        <a:t>3. Fill in onboarding details and submit the onboarding form</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successfully signed up and redirected to the dashboard with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8328054"/>
                  </a:ext>
                </a:extLst>
              </a:tr>
              <a:tr h="1218138">
                <a:tc>
                  <a:txBody>
                    <a:bodyPr/>
                    <a:lstStyle/>
                    <a:p>
                      <a:pPr algn="ctr" fontAlgn="b"/>
                      <a:r>
                        <a:rPr lang="en-US" sz="2000" b="0" u="none" strike="noStrike">
                          <a:solidFill>
                            <a:srgbClr val="000000"/>
                          </a:solidFill>
                          <a:effectLst/>
                        </a:rPr>
                        <a:t>TC_03_02</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Redirect Unauthenticated Users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Open a new browser session</a:t>
                      </a:r>
                      <a:br>
                        <a:rPr lang="en-US" sz="2000" b="0" u="none" strike="noStrike" dirty="0">
                          <a:solidFill>
                            <a:srgbClr val="000000"/>
                          </a:solidFill>
                          <a:effectLst/>
                        </a:rPr>
                      </a:br>
                      <a:r>
                        <a:rPr lang="en-US" sz="2000" b="0" u="none" strike="noStrike" dirty="0">
                          <a:solidFill>
                            <a:srgbClr val="000000"/>
                          </a:solidFill>
                          <a:effectLst/>
                        </a:rPr>
                        <a:t>2. Directly visit the /</a:t>
                      </a:r>
                      <a:r>
                        <a:rPr lang="en-US" sz="2000" b="0" u="none" strike="noStrike" dirty="0" err="1">
                          <a:solidFill>
                            <a:srgbClr val="000000"/>
                          </a:solidFill>
                          <a:effectLst/>
                        </a:rPr>
                        <a:t>onBoarding</a:t>
                      </a:r>
                      <a:r>
                        <a:rPr lang="en-US" sz="2000" b="0" u="none" strike="noStrike" dirty="0">
                          <a:solidFill>
                            <a:srgbClr val="000000"/>
                          </a:solidFill>
                          <a:effectLst/>
                        </a:rPr>
                        <a:t> URL without logging in</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automatically redirected to the login page, preventing unauthorized access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37295844"/>
                  </a:ext>
                </a:extLst>
              </a:tr>
              <a:tr h="1901498">
                <a:tc>
                  <a:txBody>
                    <a:bodyPr/>
                    <a:lstStyle/>
                    <a:p>
                      <a:pPr algn="ctr" fontAlgn="b"/>
                      <a:r>
                        <a:rPr lang="en-US" sz="2000" b="0" u="none" strike="noStrike">
                          <a:solidFill>
                            <a:srgbClr val="000000"/>
                          </a:solidFill>
                          <a:effectLst/>
                        </a:rPr>
                        <a:t>TC_03_03</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Login and Go to Dashboard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the login page</a:t>
                      </a:r>
                      <a:br>
                        <a:rPr lang="en-US" sz="2000" b="0" u="none" strike="noStrike" dirty="0">
                          <a:solidFill>
                            <a:srgbClr val="000000"/>
                          </a:solidFill>
                          <a:effectLst/>
                        </a:rPr>
                      </a:br>
                      <a:r>
                        <a:rPr lang="en-US" sz="2000" b="0" u="none" strike="noStrike" dirty="0">
                          <a:solidFill>
                            <a:srgbClr val="000000"/>
                          </a:solidFill>
                          <a:effectLst/>
                        </a:rPr>
                        <a:t>2. Enter valid credentials of an already onboarded user</a:t>
                      </a:r>
                      <a:br>
                        <a:rPr lang="en-US" sz="2000" b="0" u="none" strike="noStrike" dirty="0">
                          <a:solidFill>
                            <a:srgbClr val="000000"/>
                          </a:solidFill>
                          <a:effectLst/>
                        </a:rPr>
                      </a:br>
                      <a:r>
                        <a:rPr lang="en-US" sz="2000" b="0" u="none" strike="noStrike" dirty="0">
                          <a:solidFill>
                            <a:srgbClr val="000000"/>
                          </a:solidFill>
                          <a:effectLst/>
                        </a:rPr>
                        <a:t>3. Click the login button</a:t>
                      </a:r>
                      <a:br>
                        <a:rPr lang="en-US" sz="2000" b="0" u="none" strike="noStrike" dirty="0">
                          <a:solidFill>
                            <a:srgbClr val="000000"/>
                          </a:solidFill>
                          <a:effectLst/>
                        </a:rPr>
                      </a:br>
                      <a:r>
                        <a:rPr lang="en-US" sz="2000" b="0" u="none" strike="noStrike" dirty="0">
                          <a:solidFill>
                            <a:srgbClr val="000000"/>
                          </a:solidFill>
                          <a:effectLst/>
                        </a:rPr>
                        <a:t>4. Verify successful login and redirection to the dashboard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redirected to the dashboard and see a welcome message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52345646"/>
                  </a:ext>
                </a:extLst>
              </a:tr>
              <a:tr h="2377685">
                <a:tc>
                  <a:txBody>
                    <a:bodyPr/>
                    <a:lstStyle/>
                    <a:p>
                      <a:pPr algn="ctr" fontAlgn="b"/>
                      <a:r>
                        <a:rPr lang="en-US" sz="2000" b="0" u="none" strike="noStrike">
                          <a:solidFill>
                            <a:srgbClr val="000000"/>
                          </a:solidFill>
                          <a:effectLst/>
                        </a:rPr>
                        <a:t>TC_03_04</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Setup and Unlock OneCard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Enter a 4-digit PIN</a:t>
                      </a:r>
                      <a:br>
                        <a:rPr lang="en-US" sz="2000" b="0" u="none" strike="noStrike">
                          <a:solidFill>
                            <a:srgbClr val="000000"/>
                          </a:solidFill>
                          <a:effectLst/>
                        </a:rPr>
                      </a:br>
                      <a:r>
                        <a:rPr lang="en-US" sz="2000" b="0" u="none" strike="noStrike">
                          <a:solidFill>
                            <a:srgbClr val="000000"/>
                          </a:solidFill>
                          <a:effectLst/>
                        </a:rPr>
                        <a:t>2. Click set PIN button</a:t>
                      </a:r>
                      <a:br>
                        <a:rPr lang="en-US" sz="2000" b="0" u="none" strike="noStrike">
                          <a:solidFill>
                            <a:srgbClr val="000000"/>
                          </a:solidFill>
                          <a:effectLst/>
                        </a:rPr>
                      </a:br>
                      <a:r>
                        <a:rPr lang="en-US" sz="2000" b="0" u="none" strike="noStrike">
                          <a:solidFill>
                            <a:srgbClr val="000000"/>
                          </a:solidFill>
                          <a:effectLst/>
                        </a:rPr>
                        <a:t>3. Verify PIN is stored in localStorage</a:t>
                      </a:r>
                      <a:br>
                        <a:rPr lang="en-US" sz="2000" b="0" u="none" strike="noStrike">
                          <a:solidFill>
                            <a:srgbClr val="000000"/>
                          </a:solidFill>
                          <a:effectLst/>
                        </a:rPr>
                      </a:br>
                      <a:r>
                        <a:rPr lang="en-US" sz="2000" b="0" u="none" strike="noStrike">
                          <a:solidFill>
                            <a:srgbClr val="000000"/>
                          </a:solidFill>
                          <a:effectLst/>
                        </a:rPr>
                        <a:t>4. Enter PIN and unlock OneCard</a:t>
                      </a:r>
                      <a:br>
                        <a:rPr lang="en-US" sz="2000" b="0" u="none" strike="noStrike">
                          <a:solidFill>
                            <a:srgbClr val="000000"/>
                          </a:solidFill>
                          <a:effectLst/>
                        </a:rPr>
                      </a:br>
                      <a:r>
                        <a:rPr lang="en-US" sz="2000" b="0" u="none" strike="noStrike">
                          <a:solidFill>
                            <a:srgbClr val="000000"/>
                          </a:solidFill>
                          <a:effectLst/>
                        </a:rPr>
                        <a:t>5. Verify access to Patient Profile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successfully set up and unlock OneCard using the correct PIN</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694364409"/>
                  </a:ext>
                </a:extLst>
              </a:tr>
            </a:tbl>
          </a:graphicData>
        </a:graphic>
      </p:graphicFrame>
      <p:pic>
        <p:nvPicPr>
          <p:cNvPr id="5" name="Picture 4">
            <a:extLst>
              <a:ext uri="{FF2B5EF4-FFF2-40B4-BE49-F238E27FC236}">
                <a16:creationId xmlns:a16="http://schemas.microsoft.com/office/drawing/2014/main" id="{3E36DBEE-9577-41D8-FAA4-1AE15C1F6D6D}"/>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6474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3FDED9-E87E-CC6A-F764-D9358E8D4309}"/>
              </a:ext>
            </a:extLst>
          </p:cNvPr>
          <p:cNvGraphicFramePr>
            <a:graphicFrameLocks noGrp="1"/>
          </p:cNvGraphicFramePr>
          <p:nvPr>
            <p:extLst>
              <p:ext uri="{D42A27DB-BD31-4B8C-83A1-F6EECF244321}">
                <p14:modId xmlns:p14="http://schemas.microsoft.com/office/powerpoint/2010/main" val="3402026207"/>
              </p:ext>
            </p:extLst>
          </p:nvPr>
        </p:nvGraphicFramePr>
        <p:xfrm>
          <a:off x="206828" y="1632858"/>
          <a:ext cx="17874343" cy="7206341"/>
        </p:xfrm>
        <a:graphic>
          <a:graphicData uri="http://schemas.openxmlformats.org/drawingml/2006/table">
            <a:tbl>
              <a:tblPr>
                <a:tableStyleId>{284E427A-3D55-4303-BF80-6455036E1DE7}</a:tableStyleId>
              </a:tblPr>
              <a:tblGrid>
                <a:gridCol w="1513114">
                  <a:extLst>
                    <a:ext uri="{9D8B030D-6E8A-4147-A177-3AD203B41FA5}">
                      <a16:colId xmlns:a16="http://schemas.microsoft.com/office/drawing/2014/main" val="3967080941"/>
                    </a:ext>
                  </a:extLst>
                </a:gridCol>
                <a:gridCol w="1915886">
                  <a:extLst>
                    <a:ext uri="{9D8B030D-6E8A-4147-A177-3AD203B41FA5}">
                      <a16:colId xmlns:a16="http://schemas.microsoft.com/office/drawing/2014/main" val="220394717"/>
                    </a:ext>
                  </a:extLst>
                </a:gridCol>
                <a:gridCol w="6030686">
                  <a:extLst>
                    <a:ext uri="{9D8B030D-6E8A-4147-A177-3AD203B41FA5}">
                      <a16:colId xmlns:a16="http://schemas.microsoft.com/office/drawing/2014/main" val="2407249892"/>
                    </a:ext>
                  </a:extLst>
                </a:gridCol>
                <a:gridCol w="4212771">
                  <a:extLst>
                    <a:ext uri="{9D8B030D-6E8A-4147-A177-3AD203B41FA5}">
                      <a16:colId xmlns:a16="http://schemas.microsoft.com/office/drawing/2014/main" val="640371625"/>
                    </a:ext>
                  </a:extLst>
                </a:gridCol>
                <a:gridCol w="1371600">
                  <a:extLst>
                    <a:ext uri="{9D8B030D-6E8A-4147-A177-3AD203B41FA5}">
                      <a16:colId xmlns:a16="http://schemas.microsoft.com/office/drawing/2014/main" val="1765115402"/>
                    </a:ext>
                  </a:extLst>
                </a:gridCol>
                <a:gridCol w="1306286">
                  <a:extLst>
                    <a:ext uri="{9D8B030D-6E8A-4147-A177-3AD203B41FA5}">
                      <a16:colId xmlns:a16="http://schemas.microsoft.com/office/drawing/2014/main" val="3963387007"/>
                    </a:ext>
                  </a:extLst>
                </a:gridCol>
                <a:gridCol w="1524000">
                  <a:extLst>
                    <a:ext uri="{9D8B030D-6E8A-4147-A177-3AD203B41FA5}">
                      <a16:colId xmlns:a16="http://schemas.microsoft.com/office/drawing/2014/main" val="1754629975"/>
                    </a:ext>
                  </a:extLst>
                </a:gridCol>
              </a:tblGrid>
              <a:tr h="1965571">
                <a:tc>
                  <a:txBody>
                    <a:bodyPr/>
                    <a:lstStyle/>
                    <a:p>
                      <a:pPr algn="ctr" fontAlgn="b"/>
                      <a:r>
                        <a:rPr lang="en-US" sz="2000" b="0" u="none" strike="noStrike">
                          <a:solidFill>
                            <a:srgbClr val="000000"/>
                          </a:solidFill>
                          <a:effectLst/>
                        </a:rPr>
                        <a:t>TC_03_05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Submit Initial Assessment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Navigate to Initial Assessment</a:t>
                      </a:r>
                      <a:br>
                        <a:rPr lang="en-US" sz="2000" b="0" u="none" strike="noStrike" dirty="0">
                          <a:solidFill>
                            <a:srgbClr val="000000"/>
                          </a:solidFill>
                          <a:effectLst/>
                        </a:rPr>
                      </a:br>
                      <a:r>
                        <a:rPr lang="en-US" sz="2000" b="0" u="none" strike="noStrike" dirty="0">
                          <a:solidFill>
                            <a:srgbClr val="000000"/>
                          </a:solidFill>
                          <a:effectLst/>
                        </a:rPr>
                        <a:t>2. Enter details and comments</a:t>
                      </a:r>
                      <a:br>
                        <a:rPr lang="en-US" sz="2000" b="0" u="none" strike="noStrike" dirty="0">
                          <a:solidFill>
                            <a:srgbClr val="000000"/>
                          </a:solidFill>
                          <a:effectLst/>
                        </a:rPr>
                      </a:br>
                      <a:r>
                        <a:rPr lang="en-US" sz="2000" b="0" u="none" strike="noStrike" dirty="0">
                          <a:solidFill>
                            <a:srgbClr val="000000"/>
                          </a:solidFill>
                          <a:effectLst/>
                        </a:rPr>
                        <a:t>3. Submit the form</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Assessment should be submitted successfully, and confirmation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157547870"/>
                  </a:ext>
                </a:extLst>
              </a:tr>
              <a:tr h="1965571">
                <a:tc>
                  <a:txBody>
                    <a:bodyPr/>
                    <a:lstStyle/>
                    <a:p>
                      <a:pPr algn="ctr" fontAlgn="b"/>
                      <a:r>
                        <a:rPr lang="en-US" sz="2000" b="0" u="none" strike="noStrike">
                          <a:solidFill>
                            <a:srgbClr val="000000"/>
                          </a:solidFill>
                          <a:effectLst/>
                        </a:rPr>
                        <a:t>TC_03_06</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Edit and Save Insurance Details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rgbClr val="000000"/>
                          </a:solidFill>
                          <a:effectLst/>
                        </a:rPr>
                        <a:t>1. Click the edit icon in insurance details</a:t>
                      </a:r>
                      <a:br>
                        <a:rPr lang="en-US" sz="2000" b="0" u="none" strike="noStrike" dirty="0">
                          <a:solidFill>
                            <a:srgbClr val="000000"/>
                          </a:solidFill>
                          <a:effectLst/>
                        </a:rPr>
                      </a:br>
                      <a:r>
                        <a:rPr lang="en-US" sz="2000" b="0" u="none" strike="noStrike" dirty="0">
                          <a:solidFill>
                            <a:srgbClr val="000000"/>
                          </a:solidFill>
                          <a:effectLst/>
                        </a:rPr>
                        <a:t>2. Modify insurance provider, start date, end date, and holder name</a:t>
                      </a:r>
                      <a:br>
                        <a:rPr lang="en-US" sz="2000" b="0" u="none" strike="noStrike" dirty="0">
                          <a:solidFill>
                            <a:srgbClr val="000000"/>
                          </a:solidFill>
                          <a:effectLst/>
                        </a:rPr>
                      </a:br>
                      <a:r>
                        <a:rPr lang="en-US" sz="2000" b="0" u="none" strike="noStrike" dirty="0">
                          <a:solidFill>
                            <a:srgbClr val="000000"/>
                          </a:solidFill>
                          <a:effectLst/>
                        </a:rPr>
                        <a:t>3. Click save and verify details are updated</a:t>
                      </a:r>
                      <a:endParaRPr lang="en-US" sz="2000" b="0" i="0" u="none" strike="noStrike" dirty="0">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Insurance details should be updated successfully and displayed correctly</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1078082262"/>
                  </a:ext>
                </a:extLst>
              </a:tr>
              <a:tr h="1309628">
                <a:tc>
                  <a:txBody>
                    <a:bodyPr/>
                    <a:lstStyle/>
                    <a:p>
                      <a:pPr algn="ctr" fontAlgn="b"/>
                      <a:r>
                        <a:rPr lang="en-US" sz="2000" b="0" u="none" strike="noStrike">
                          <a:solidFill>
                            <a:srgbClr val="000000"/>
                          </a:solidFill>
                          <a:effectLst/>
                        </a:rPr>
                        <a:t>TC_03_07</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Fetch and Display Health News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Check for 'Health Tip of the Moment'</a:t>
                      </a:r>
                      <a:br>
                        <a:rPr lang="en-US" sz="2000" b="0" u="none" strike="noStrike">
                          <a:solidFill>
                            <a:srgbClr val="000000"/>
                          </a:solidFill>
                          <a:effectLst/>
                        </a:rPr>
                      </a:br>
                      <a:r>
                        <a:rPr lang="en-US" sz="2000" b="0" u="none" strike="noStrike">
                          <a:solidFill>
                            <a:srgbClr val="000000"/>
                          </a:solidFill>
                          <a:effectLst/>
                        </a:rPr>
                        <a:t>2. Ensure news cards are displayed</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Health tips and news cards should be visible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873493200"/>
                  </a:ext>
                </a:extLst>
              </a:tr>
              <a:tr h="1965571">
                <a:tc>
                  <a:txBody>
                    <a:bodyPr/>
                    <a:lstStyle/>
                    <a:p>
                      <a:pPr algn="ctr" fontAlgn="b"/>
                      <a:r>
                        <a:rPr lang="en-US" sz="2000" b="0" u="none" strike="noStrike">
                          <a:solidFill>
                            <a:srgbClr val="000000"/>
                          </a:solidFill>
                          <a:effectLst/>
                        </a:rPr>
                        <a:t>TC_03_08</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Navigate and Logout</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1. Click the sidebar menu</a:t>
                      </a:r>
                      <a:br>
                        <a:rPr lang="en-US" sz="2000" b="0" u="none" strike="noStrike">
                          <a:solidFill>
                            <a:srgbClr val="000000"/>
                          </a:solidFill>
                          <a:effectLst/>
                        </a:rPr>
                      </a:br>
                      <a:r>
                        <a:rPr lang="en-US" sz="2000" b="0" u="none" strike="noStrike">
                          <a:solidFill>
                            <a:srgbClr val="000000"/>
                          </a:solidFill>
                          <a:effectLst/>
                        </a:rPr>
                        <a:t>2. Select logout</a:t>
                      </a:r>
                      <a:br>
                        <a:rPr lang="en-US" sz="2000" b="0" u="none" strike="noStrike">
                          <a:solidFill>
                            <a:srgbClr val="000000"/>
                          </a:solidFill>
                          <a:effectLst/>
                        </a:rPr>
                      </a:br>
                      <a:r>
                        <a:rPr lang="en-US" sz="2000" b="0" u="none" strike="noStrike">
                          <a:solidFill>
                            <a:srgbClr val="000000"/>
                          </a:solidFill>
                          <a:effectLst/>
                        </a:rPr>
                        <a:t>3. Verify redirection to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User should be logged out and redirected to the login page</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Pass</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a:solidFill>
                            <a:srgbClr val="000000"/>
                          </a:solidFill>
                          <a:effectLst/>
                        </a:rPr>
                        <a:t>Mar-05</a:t>
                      </a:r>
                      <a:endParaRPr lang="en-US" sz="2000" b="0" i="0" u="none" strike="noStrike">
                        <a:solidFill>
                          <a:srgbClr val="000000"/>
                        </a:solidFill>
                        <a:effectLst/>
                        <a:latin typeface="Calibri" panose="020F0502020204030204" pitchFamily="34" charset="0"/>
                      </a:endParaRPr>
                    </a:p>
                  </a:txBody>
                  <a:tcPr marL="2157" marR="2157" marT="2157" marB="0" anchor="ctr"/>
                </a:tc>
                <a:tc>
                  <a:txBody>
                    <a:bodyPr/>
                    <a:lstStyle/>
                    <a:p>
                      <a:pPr algn="ctr" fontAlgn="b"/>
                      <a:r>
                        <a:rPr lang="en-US" sz="2000" b="0" u="none" strike="noStrike" dirty="0">
                          <a:solidFill>
                            <a:schemeClr val="accent1"/>
                          </a:solidFill>
                          <a:effectLst/>
                        </a:rPr>
                        <a:t>Sairam</a:t>
                      </a:r>
                      <a:endParaRPr lang="en-US" sz="2000" b="0" i="0" u="none" strike="noStrike" dirty="0">
                        <a:solidFill>
                          <a:srgbClr val="000000"/>
                        </a:solidFill>
                        <a:effectLst/>
                        <a:latin typeface="Calibri" panose="020F0502020204030204" pitchFamily="34" charset="0"/>
                      </a:endParaRPr>
                    </a:p>
                  </a:txBody>
                  <a:tcPr marL="2157" marR="2157" marT="2157" marB="0" anchor="ctr"/>
                </a:tc>
                <a:extLst>
                  <a:ext uri="{0D108BD9-81ED-4DB2-BD59-A6C34878D82A}">
                    <a16:rowId xmlns:a16="http://schemas.microsoft.com/office/drawing/2014/main" val="900816639"/>
                  </a:ext>
                </a:extLst>
              </a:tr>
            </a:tbl>
          </a:graphicData>
        </a:graphic>
      </p:graphicFrame>
      <p:pic>
        <p:nvPicPr>
          <p:cNvPr id="5" name="Picture 4">
            <a:extLst>
              <a:ext uri="{FF2B5EF4-FFF2-40B4-BE49-F238E27FC236}">
                <a16:creationId xmlns:a16="http://schemas.microsoft.com/office/drawing/2014/main" id="{5832BECA-8919-A8AC-87FA-A50025301F9B}"/>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0959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E5670-AA8D-B104-707C-CD11B7F5111F}"/>
              </a:ext>
            </a:extLst>
          </p:cNvPr>
          <p:cNvSpPr>
            <a:spLocks noGrp="1"/>
          </p:cNvSpPr>
          <p:nvPr>
            <p:ph type="ctrTitle"/>
          </p:nvPr>
        </p:nvSpPr>
        <p:spPr>
          <a:xfrm>
            <a:off x="191986" y="230047"/>
            <a:ext cx="12298718" cy="803225"/>
          </a:xfrm>
        </p:spPr>
        <p:txBody>
          <a:bodyPr>
            <a:normAutofit fontScale="90000"/>
          </a:bodyPr>
          <a:lstStyle/>
          <a:p>
            <a:r>
              <a:rPr lang="en-US" dirty="0"/>
              <a:t>SPRINT 1 STORIES COMPLETED AND NOT:</a:t>
            </a:r>
          </a:p>
        </p:txBody>
      </p:sp>
      <p:graphicFrame>
        <p:nvGraphicFramePr>
          <p:cNvPr id="4" name="Table 3">
            <a:extLst>
              <a:ext uri="{FF2B5EF4-FFF2-40B4-BE49-F238E27FC236}">
                <a16:creationId xmlns:a16="http://schemas.microsoft.com/office/drawing/2014/main" id="{5051AA0B-7139-155F-7298-2FA5E176A028}"/>
              </a:ext>
            </a:extLst>
          </p:cNvPr>
          <p:cNvGraphicFramePr>
            <a:graphicFrameLocks noGrp="1"/>
          </p:cNvGraphicFramePr>
          <p:nvPr>
            <p:extLst>
              <p:ext uri="{D42A27DB-BD31-4B8C-83A1-F6EECF244321}">
                <p14:modId xmlns:p14="http://schemas.microsoft.com/office/powerpoint/2010/main" val="2688862396"/>
              </p:ext>
            </p:extLst>
          </p:nvPr>
        </p:nvGraphicFramePr>
        <p:xfrm>
          <a:off x="560832" y="1169501"/>
          <a:ext cx="16931640" cy="9028765"/>
        </p:xfrm>
        <a:graphic>
          <a:graphicData uri="http://schemas.openxmlformats.org/drawingml/2006/table">
            <a:tbl>
              <a:tblPr firstRow="1" bandRow="1">
                <a:tableStyleId>{F5AB1C69-6EDB-4FF4-983F-18BD219EF322}</a:tableStyleId>
              </a:tblPr>
              <a:tblGrid>
                <a:gridCol w="1798320">
                  <a:extLst>
                    <a:ext uri="{9D8B030D-6E8A-4147-A177-3AD203B41FA5}">
                      <a16:colId xmlns:a16="http://schemas.microsoft.com/office/drawing/2014/main" val="3075329161"/>
                    </a:ext>
                  </a:extLst>
                </a:gridCol>
                <a:gridCol w="8787384">
                  <a:extLst>
                    <a:ext uri="{9D8B030D-6E8A-4147-A177-3AD203B41FA5}">
                      <a16:colId xmlns:a16="http://schemas.microsoft.com/office/drawing/2014/main" val="684353899"/>
                    </a:ext>
                  </a:extLst>
                </a:gridCol>
                <a:gridCol w="2624328">
                  <a:extLst>
                    <a:ext uri="{9D8B030D-6E8A-4147-A177-3AD203B41FA5}">
                      <a16:colId xmlns:a16="http://schemas.microsoft.com/office/drawing/2014/main" val="3888630773"/>
                    </a:ext>
                  </a:extLst>
                </a:gridCol>
                <a:gridCol w="1554480">
                  <a:extLst>
                    <a:ext uri="{9D8B030D-6E8A-4147-A177-3AD203B41FA5}">
                      <a16:colId xmlns:a16="http://schemas.microsoft.com/office/drawing/2014/main" val="1700479792"/>
                    </a:ext>
                  </a:extLst>
                </a:gridCol>
                <a:gridCol w="2167128">
                  <a:extLst>
                    <a:ext uri="{9D8B030D-6E8A-4147-A177-3AD203B41FA5}">
                      <a16:colId xmlns:a16="http://schemas.microsoft.com/office/drawing/2014/main" val="3655311955"/>
                    </a:ext>
                  </a:extLst>
                </a:gridCol>
              </a:tblGrid>
              <a:tr h="693335">
                <a:tc>
                  <a:txBody>
                    <a:bodyPr/>
                    <a:lstStyle/>
                    <a:p>
                      <a:pPr algn="ctr"/>
                      <a:r>
                        <a:rPr lang="en-US" sz="2000" dirty="0"/>
                        <a:t>US_ID</a:t>
                      </a:r>
                    </a:p>
                  </a:txBody>
                  <a:tcPr anchor="ctr"/>
                </a:tc>
                <a:tc>
                  <a:txBody>
                    <a:bodyPr/>
                    <a:lstStyle/>
                    <a:p>
                      <a:pPr algn="ctr"/>
                      <a:r>
                        <a:rPr lang="en-US" sz="2000" dirty="0"/>
                        <a:t>User Story</a:t>
                      </a:r>
                    </a:p>
                  </a:txBody>
                  <a:tcPr anchor="ctr"/>
                </a:tc>
                <a:tc>
                  <a:txBody>
                    <a:bodyPr/>
                    <a:lstStyle/>
                    <a:p>
                      <a:pPr algn="ctr"/>
                      <a:r>
                        <a:rPr lang="en-US" sz="2000" dirty="0"/>
                        <a:t>Completed Date</a:t>
                      </a:r>
                    </a:p>
                  </a:txBody>
                  <a:tcPr anchor="ctr"/>
                </a:tc>
                <a:tc>
                  <a:txBody>
                    <a:bodyPr/>
                    <a:lstStyle/>
                    <a:p>
                      <a:pPr algn="ctr"/>
                      <a:r>
                        <a:rPr lang="en-US" sz="2000" dirty="0"/>
                        <a:t>Story Points</a:t>
                      </a:r>
                    </a:p>
                  </a:txBody>
                  <a:tcPr anchor="ctr"/>
                </a:tc>
                <a:tc>
                  <a:txBody>
                    <a:bodyPr/>
                    <a:lstStyle/>
                    <a:p>
                      <a:pPr algn="ctr"/>
                      <a:r>
                        <a:rPr lang="en-US" sz="2000" dirty="0"/>
                        <a:t>Completed</a:t>
                      </a:r>
                    </a:p>
                  </a:txBody>
                  <a:tcPr anchor="ctr"/>
                </a:tc>
                <a:extLst>
                  <a:ext uri="{0D108BD9-81ED-4DB2-BD59-A6C34878D82A}">
                    <a16:rowId xmlns:a16="http://schemas.microsoft.com/office/drawing/2014/main" val="1646859682"/>
                  </a:ext>
                </a:extLst>
              </a:tr>
              <a:tr h="693335">
                <a:tc>
                  <a:txBody>
                    <a:bodyPr/>
                    <a:lstStyle/>
                    <a:p>
                      <a:pPr algn="ctr"/>
                      <a:r>
                        <a:rPr lang="en-US" sz="2000" dirty="0"/>
                        <a:t>US_01</a:t>
                      </a:r>
                    </a:p>
                  </a:txBody>
                  <a:tcPr anchor="ctr">
                    <a:solidFill>
                      <a:srgbClr val="FFFF00"/>
                    </a:solidFill>
                  </a:tcPr>
                </a:tc>
                <a:tc>
                  <a:txBody>
                    <a:bodyPr/>
                    <a:lstStyle/>
                    <a:p>
                      <a:pPr algn="ctr"/>
                      <a:r>
                        <a:rPr lang="en-US" sz="2000" dirty="0"/>
                        <a:t>As a patient, I want to sign up using email, phone, or social media so that I can access the application.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3</a:t>
                      </a:r>
                    </a:p>
                  </a:txBody>
                  <a:tcPr anchor="ctr">
                    <a:solidFill>
                      <a:srgbClr val="FFFF00"/>
                    </a:solidFill>
                  </a:tcPr>
                </a:tc>
                <a:tc>
                  <a:txBody>
                    <a:bodyPr/>
                    <a:lstStyle/>
                    <a:p>
                      <a:pPr algn="ctr"/>
                      <a:r>
                        <a:rPr lang="en-US" sz="2000" dirty="0"/>
                        <a:t>3</a:t>
                      </a:r>
                    </a:p>
                  </a:txBody>
                  <a:tcPr anchor="ctr">
                    <a:solidFill>
                      <a:srgbClr val="FFFF00"/>
                    </a:solidFill>
                  </a:tcPr>
                </a:tc>
                <a:extLst>
                  <a:ext uri="{0D108BD9-81ED-4DB2-BD59-A6C34878D82A}">
                    <a16:rowId xmlns:a16="http://schemas.microsoft.com/office/drawing/2014/main" val="2890719344"/>
                  </a:ext>
                </a:extLst>
              </a:tr>
              <a:tr h="693335">
                <a:tc>
                  <a:txBody>
                    <a:bodyPr/>
                    <a:lstStyle/>
                    <a:p>
                      <a:pPr algn="ctr"/>
                      <a:endParaRPr lang="en-US" sz="2000"/>
                    </a:p>
                  </a:txBody>
                  <a:tcPr anchor="ctr"/>
                </a:tc>
                <a:tc>
                  <a:txBody>
                    <a:bodyPr/>
                    <a:lstStyle/>
                    <a:p>
                      <a:pPr algn="l" fontAlgn="ctr"/>
                      <a:r>
                        <a:rPr lang="en-US" sz="2000" b="0" i="0" u="none" strike="noStrike" cap="none" dirty="0" err="1">
                          <a:solidFill>
                            <a:schemeClr val="dk1"/>
                          </a:solidFill>
                          <a:latin typeface="+mn-lt"/>
                          <a:ea typeface="+mn-ea"/>
                          <a:cs typeface="+mn-cs"/>
                          <a:sym typeface="Arial"/>
                        </a:rPr>
                        <a:t>ReactJs</a:t>
                      </a:r>
                      <a:r>
                        <a:rPr lang="en-US" sz="2000" b="0" i="0" u="none" strike="noStrike" cap="none" dirty="0">
                          <a:solidFill>
                            <a:schemeClr val="dk1"/>
                          </a:solidFill>
                          <a:latin typeface="+mn-lt"/>
                          <a:ea typeface="+mn-ea"/>
                          <a:cs typeface="+mn-cs"/>
                          <a:sym typeface="Arial"/>
                        </a:rPr>
                        <a:t> with Vite for frontend</a:t>
                      </a:r>
                    </a:p>
                  </a:txBody>
                  <a:tcPr marL="5443" marR="5443" marT="5443" marB="0" anchor="ctr"/>
                </a:tc>
                <a:tc>
                  <a:txBody>
                    <a:bodyPr/>
                    <a:lstStyle/>
                    <a:p>
                      <a:pPr algn="ctr"/>
                      <a:r>
                        <a:rPr lang="en-US" sz="2000" dirty="0"/>
                        <a:t>Feb 16</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82122607"/>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(Register / Login using Firebase)</a:t>
                      </a:r>
                    </a:p>
                  </a:txBody>
                  <a:tcPr marL="5443" marR="5443" marT="5443" marB="0"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721439524"/>
                  </a:ext>
                </a:extLst>
              </a:tr>
              <a:tr h="693335">
                <a:tc>
                  <a:txBody>
                    <a:bodyPr/>
                    <a:lstStyle/>
                    <a:p>
                      <a:pPr algn="ctr"/>
                      <a:endParaRPr lang="en-US" sz="2000"/>
                    </a:p>
                  </a:txBody>
                  <a:tcPr anchor="ctr"/>
                </a:tc>
                <a:tc>
                  <a:txBody>
                    <a:bodyPr/>
                    <a:lstStyle/>
                    <a:p>
                      <a:pPr algn="l" fontAlgn="ctr"/>
                      <a:r>
                        <a:rPr lang="en-US" sz="2000" b="0" i="0" u="none" strike="noStrike" cap="none" dirty="0">
                          <a:solidFill>
                            <a:schemeClr val="dk1"/>
                          </a:solidFill>
                          <a:latin typeface="+mn-lt"/>
                          <a:ea typeface="+mn-ea"/>
                          <a:cs typeface="+mn-cs"/>
                          <a:sym typeface="Arial"/>
                        </a:rPr>
                        <a:t>Creating Documentation for Login and Registration Screens in React and Nodejs</a:t>
                      </a:r>
                    </a:p>
                  </a:txBody>
                  <a:tcPr marL="5443" marR="5443" marT="5443" marB="0" anchor="ctr"/>
                </a:tc>
                <a:tc>
                  <a:txBody>
                    <a:bodyPr/>
                    <a:lstStyle/>
                    <a:p>
                      <a:pPr algn="ctr"/>
                      <a:r>
                        <a:rPr lang="en-US" sz="2000" dirty="0"/>
                        <a:t>Feb 27</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4012334073"/>
                  </a:ext>
                </a:extLst>
              </a:tr>
              <a:tr h="693335">
                <a:tc>
                  <a:txBody>
                    <a:bodyPr/>
                    <a:lstStyle/>
                    <a:p>
                      <a:pPr algn="ctr"/>
                      <a:r>
                        <a:rPr lang="en-US" sz="2000" dirty="0"/>
                        <a:t>US_17</a:t>
                      </a:r>
                    </a:p>
                  </a:txBody>
                  <a:tcPr anchor="ctr">
                    <a:solidFill>
                      <a:srgbClr val="FFFF00"/>
                    </a:solidFill>
                  </a:tcPr>
                </a:tc>
                <a:tc>
                  <a:txBody>
                    <a:bodyPr/>
                    <a:lstStyle/>
                    <a:p>
                      <a:pPr algn="l" fontAlgn="ctr"/>
                      <a:r>
                        <a:rPr lang="en-US" sz="2000" b="0" i="0" u="none" strike="noStrike" cap="none" dirty="0">
                          <a:solidFill>
                            <a:schemeClr val="dk1"/>
                          </a:solidFill>
                          <a:latin typeface="+mn-lt"/>
                          <a:ea typeface="+mn-ea"/>
                          <a:cs typeface="+mn-cs"/>
                          <a:sym typeface="Arial"/>
                        </a:rPr>
                        <a:t>As a patient, I want to link my health insurance to cover consultation charges.</a:t>
                      </a:r>
                    </a:p>
                  </a:txBody>
                  <a:tcPr marL="5443" marR="5443" marT="5443" marB="0"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1413021922"/>
                  </a:ext>
                </a:extLst>
              </a:tr>
              <a:tr h="693335">
                <a:tc>
                  <a:txBody>
                    <a:bodyPr/>
                    <a:lstStyle/>
                    <a:p>
                      <a:pPr algn="ctr"/>
                      <a:endParaRPr lang="en-US" sz="2000"/>
                    </a:p>
                  </a:txBody>
                  <a:tcPr anchor="ctr"/>
                </a:tc>
                <a:tc>
                  <a:txBody>
                    <a:bodyPr/>
                    <a:lstStyle/>
                    <a:p>
                      <a:pPr algn="l" fontAlgn="b"/>
                      <a:r>
                        <a:rPr lang="en-US" sz="2000" b="0" i="0" u="none" strike="noStrike" cap="none" dirty="0">
                          <a:solidFill>
                            <a:schemeClr val="dk1"/>
                          </a:solidFill>
                          <a:latin typeface="+mn-lt"/>
                          <a:ea typeface="+mn-ea"/>
                          <a:cs typeface="+mn-cs"/>
                          <a:sym typeface="Arial"/>
                        </a:rPr>
                        <a:t>Test the One Card Flow and landing page flow after login.</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325897767"/>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Create specific routes in backend - One card Questionaries </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696292752"/>
                  </a:ext>
                </a:extLst>
              </a:tr>
              <a:tr h="693335">
                <a:tc>
                  <a:txBody>
                    <a:bodyPr/>
                    <a:lstStyle/>
                    <a:p>
                      <a:pPr algn="ctr"/>
                      <a:endParaRPr lang="en-US" sz="2000" dirty="0"/>
                    </a:p>
                  </a:txBody>
                  <a:tcPr anchor="ctr"/>
                </a:tc>
                <a:tc>
                  <a:txBody>
                    <a:bodyPr/>
                    <a:lstStyle/>
                    <a:p>
                      <a:pPr algn="l" fontAlgn="b"/>
                      <a:r>
                        <a:rPr lang="en-US" sz="2000" b="0" i="0" u="none" strike="noStrike" cap="none" dirty="0">
                          <a:solidFill>
                            <a:schemeClr val="dk1"/>
                          </a:solidFill>
                          <a:latin typeface="+mn-lt"/>
                          <a:ea typeface="+mn-ea"/>
                          <a:cs typeface="+mn-cs"/>
                          <a:sym typeface="Arial"/>
                        </a:rPr>
                        <a:t>Document the Landing and One Card Pages and routes</a:t>
                      </a:r>
                    </a:p>
                  </a:txBody>
                  <a:tcPr marL="5443" marR="5443" marT="5443" marB="0" anchor="ctr"/>
                </a:tc>
                <a:tc>
                  <a:txBody>
                    <a:bodyPr/>
                    <a:lstStyle/>
                    <a:p>
                      <a:pPr algn="ctr"/>
                      <a:r>
                        <a:rPr lang="en-US" sz="2000" dirty="0"/>
                        <a:t>Mar 7</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68362490"/>
                  </a:ext>
                </a:extLst>
              </a:tr>
              <a:tr h="693335">
                <a:tc>
                  <a:txBody>
                    <a:bodyPr/>
                    <a:lstStyle/>
                    <a:p>
                      <a:pPr algn="ctr"/>
                      <a:r>
                        <a:rPr lang="en-US" sz="2000" dirty="0"/>
                        <a:t>US_18</a:t>
                      </a:r>
                    </a:p>
                  </a:txBody>
                  <a:tcPr anchor="ctr">
                    <a:solidFill>
                      <a:srgbClr val="FFFF00"/>
                    </a:solidFill>
                  </a:tcPr>
                </a:tc>
                <a:tc>
                  <a:txBody>
                    <a:bodyPr/>
                    <a:lstStyle/>
                    <a:p>
                      <a:pPr algn="l"/>
                      <a:r>
                        <a:rPr lang="en-US" sz="2000" dirty="0"/>
                        <a:t>As a doctor, I want to register and submit my credentials for verification.</a:t>
                      </a:r>
                    </a:p>
                  </a:txBody>
                  <a:tcPr anchor="ctr">
                    <a:solidFill>
                      <a:srgbClr val="FFFF00"/>
                    </a:solidFill>
                  </a:tcPr>
                </a:tc>
                <a:tc>
                  <a:txBody>
                    <a:bodyPr/>
                    <a:lstStyle/>
                    <a:p>
                      <a:pPr algn="ctr"/>
                      <a:endParaRPr lang="en-US" sz="2000" dirty="0"/>
                    </a:p>
                  </a:txBody>
                  <a:tcPr anchor="ctr">
                    <a:solidFill>
                      <a:srgbClr val="FFFF00"/>
                    </a:solidFill>
                  </a:tcPr>
                </a:tc>
                <a:tc>
                  <a:txBody>
                    <a:bodyPr/>
                    <a:lstStyle/>
                    <a:p>
                      <a:pPr algn="ctr"/>
                      <a:r>
                        <a:rPr lang="en-US" sz="2000" dirty="0"/>
                        <a:t>5</a:t>
                      </a:r>
                    </a:p>
                  </a:txBody>
                  <a:tcPr anchor="ctr">
                    <a:solidFill>
                      <a:srgbClr val="FFFF00"/>
                    </a:solidFill>
                  </a:tcPr>
                </a:tc>
                <a:tc>
                  <a:txBody>
                    <a:bodyPr/>
                    <a:lstStyle/>
                    <a:p>
                      <a:pPr algn="ctr"/>
                      <a:r>
                        <a:rPr lang="en-US" sz="2000" dirty="0"/>
                        <a:t>5</a:t>
                      </a:r>
                    </a:p>
                  </a:txBody>
                  <a:tcPr anchor="ctr">
                    <a:solidFill>
                      <a:srgbClr val="FFFF00"/>
                    </a:solidFill>
                  </a:tcPr>
                </a:tc>
                <a:extLst>
                  <a:ext uri="{0D108BD9-81ED-4DB2-BD59-A6C34878D82A}">
                    <a16:rowId xmlns:a16="http://schemas.microsoft.com/office/drawing/2014/main" val="610955519"/>
                  </a:ext>
                </a:extLst>
              </a:tr>
              <a:tr h="693335">
                <a:tc>
                  <a:txBody>
                    <a:bodyPr/>
                    <a:lstStyle/>
                    <a:p>
                      <a:pPr algn="ctr"/>
                      <a:endParaRPr lang="en-US" sz="2000" dirty="0"/>
                    </a:p>
                  </a:txBody>
                  <a:tcPr anchor="ctr"/>
                </a:tc>
                <a:tc>
                  <a:txBody>
                    <a:bodyPr/>
                    <a:lstStyle/>
                    <a:p>
                      <a:pPr algn="l"/>
                      <a:r>
                        <a:rPr lang="en-US" sz="2000" dirty="0"/>
                        <a:t>Routes creation for backend and user validations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0830857"/>
                  </a:ext>
                </a:extLst>
              </a:tr>
              <a:tr h="693335">
                <a:tc>
                  <a:txBody>
                    <a:bodyPr/>
                    <a:lstStyle/>
                    <a:p>
                      <a:pPr algn="ctr"/>
                      <a:endParaRPr lang="en-US" sz="2000" dirty="0"/>
                    </a:p>
                  </a:txBody>
                  <a:tcPr anchor="ctr"/>
                </a:tc>
                <a:tc>
                  <a:txBody>
                    <a:bodyPr/>
                    <a:lstStyle/>
                    <a:p>
                      <a:pPr algn="l"/>
                      <a:r>
                        <a:rPr lang="en-US" sz="2000" dirty="0"/>
                        <a:t>Doctor Registration and verification process</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2445367773"/>
                  </a:ext>
                </a:extLst>
              </a:tr>
              <a:tr h="693335">
                <a:tc>
                  <a:txBody>
                    <a:bodyPr/>
                    <a:lstStyle/>
                    <a:p>
                      <a:pPr algn="ctr"/>
                      <a:endParaRPr lang="en-US" sz="2000"/>
                    </a:p>
                  </a:txBody>
                  <a:tcPr anchor="ctr"/>
                </a:tc>
                <a:tc>
                  <a:txBody>
                    <a:bodyPr/>
                    <a:lstStyle/>
                    <a:p>
                      <a:pPr algn="l"/>
                      <a:r>
                        <a:rPr lang="en-US" sz="2000" dirty="0"/>
                        <a:t>Setting up State management using Redux.</a:t>
                      </a:r>
                    </a:p>
                  </a:txBody>
                  <a:tcPr anchor="ctr"/>
                </a:tc>
                <a:tc>
                  <a:txBody>
                    <a:bodyPr/>
                    <a:lstStyle/>
                    <a:p>
                      <a:pPr algn="ctr"/>
                      <a:r>
                        <a:rPr lang="en-US" sz="2000" dirty="0"/>
                        <a:t>Feb 20</a:t>
                      </a:r>
                    </a:p>
                  </a:txBody>
                  <a:tcPr anchor="ctr"/>
                </a:tc>
                <a:tc>
                  <a:txBody>
                    <a:bodyPr/>
                    <a:lstStyle/>
                    <a:p>
                      <a:pPr algn="ctr"/>
                      <a:endParaRPr lang="en-US" sz="2000"/>
                    </a:p>
                  </a:txBody>
                  <a:tcPr anchor="ctr"/>
                </a:tc>
                <a:tc>
                  <a:txBody>
                    <a:bodyPr/>
                    <a:lstStyle/>
                    <a:p>
                      <a:pPr algn="ctr"/>
                      <a:endParaRPr lang="en-US" sz="2000" dirty="0"/>
                    </a:p>
                  </a:txBody>
                  <a:tcPr anchor="ctr"/>
                </a:tc>
                <a:extLst>
                  <a:ext uri="{0D108BD9-81ED-4DB2-BD59-A6C34878D82A}">
                    <a16:rowId xmlns:a16="http://schemas.microsoft.com/office/drawing/2014/main" val="1186145521"/>
                  </a:ext>
                </a:extLst>
              </a:tr>
            </a:tbl>
          </a:graphicData>
        </a:graphic>
      </p:graphicFrame>
      <p:pic>
        <p:nvPicPr>
          <p:cNvPr id="5" name="Picture 4">
            <a:extLst>
              <a:ext uri="{FF2B5EF4-FFF2-40B4-BE49-F238E27FC236}">
                <a16:creationId xmlns:a16="http://schemas.microsoft.com/office/drawing/2014/main" id="{4B5446F1-D43B-5477-82B1-B9425D552B07}"/>
              </a:ext>
            </a:extLst>
          </p:cNvPr>
          <p:cNvPicPr>
            <a:picLocks noChangeAspect="1"/>
          </p:cNvPicPr>
          <p:nvPr/>
        </p:nvPicPr>
        <p:blipFill>
          <a:blip r:embed="rId2"/>
          <a:stretch>
            <a:fillRect/>
          </a:stretch>
        </p:blipFill>
        <p:spPr>
          <a:xfrm>
            <a:off x="17279331" y="-57149"/>
            <a:ext cx="1199695" cy="1350368"/>
          </a:xfrm>
          <a:prstGeom prst="rect">
            <a:avLst/>
          </a:prstGeom>
        </p:spPr>
      </p:pic>
    </p:spTree>
    <p:extLst>
      <p:ext uri="{BB962C8B-B14F-4D97-AF65-F5344CB8AC3E}">
        <p14:creationId xmlns:p14="http://schemas.microsoft.com/office/powerpoint/2010/main" val="193240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648D66A-4EFC-A56F-4F83-1DD682B4EFC4}"/>
              </a:ext>
            </a:extLst>
          </p:cNvPr>
          <p:cNvGraphicFramePr>
            <a:graphicFrameLocks noGrp="1"/>
          </p:cNvGraphicFramePr>
          <p:nvPr>
            <p:extLst>
              <p:ext uri="{D42A27DB-BD31-4B8C-83A1-F6EECF244321}">
                <p14:modId xmlns:p14="http://schemas.microsoft.com/office/powerpoint/2010/main" val="4276069218"/>
              </p:ext>
            </p:extLst>
          </p:nvPr>
        </p:nvGraphicFramePr>
        <p:xfrm>
          <a:off x="411480" y="457200"/>
          <a:ext cx="17501615" cy="9438132"/>
        </p:xfrm>
        <a:graphic>
          <a:graphicData uri="http://schemas.openxmlformats.org/drawingml/2006/table">
            <a:tbl>
              <a:tblPr firstRow="1" bandRow="1">
                <a:tableStyleId>{F5AB1C69-6EDB-4FF4-983F-18BD219EF322}</a:tableStyleId>
              </a:tblPr>
              <a:tblGrid>
                <a:gridCol w="1655064">
                  <a:extLst>
                    <a:ext uri="{9D8B030D-6E8A-4147-A177-3AD203B41FA5}">
                      <a16:colId xmlns:a16="http://schemas.microsoft.com/office/drawing/2014/main" val="945801767"/>
                    </a:ext>
                  </a:extLst>
                </a:gridCol>
                <a:gridCol w="9985248">
                  <a:extLst>
                    <a:ext uri="{9D8B030D-6E8A-4147-A177-3AD203B41FA5}">
                      <a16:colId xmlns:a16="http://schemas.microsoft.com/office/drawing/2014/main" val="2099535911"/>
                    </a:ext>
                  </a:extLst>
                </a:gridCol>
                <a:gridCol w="2322576">
                  <a:extLst>
                    <a:ext uri="{9D8B030D-6E8A-4147-A177-3AD203B41FA5}">
                      <a16:colId xmlns:a16="http://schemas.microsoft.com/office/drawing/2014/main" val="3776657863"/>
                    </a:ext>
                  </a:extLst>
                </a:gridCol>
                <a:gridCol w="1947672">
                  <a:extLst>
                    <a:ext uri="{9D8B030D-6E8A-4147-A177-3AD203B41FA5}">
                      <a16:colId xmlns:a16="http://schemas.microsoft.com/office/drawing/2014/main" val="244793918"/>
                    </a:ext>
                  </a:extLst>
                </a:gridCol>
                <a:gridCol w="1591055">
                  <a:extLst>
                    <a:ext uri="{9D8B030D-6E8A-4147-A177-3AD203B41FA5}">
                      <a16:colId xmlns:a16="http://schemas.microsoft.com/office/drawing/2014/main" val="1503286709"/>
                    </a:ext>
                  </a:extLst>
                </a:gridCol>
              </a:tblGrid>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User </a:t>
                      </a:r>
                      <a:r>
                        <a:rPr lang="en-US" sz="2000" b="0" i="0" u="none" strike="noStrike" cap="none" dirty="0" err="1">
                          <a:solidFill>
                            <a:schemeClr val="dk1"/>
                          </a:solidFill>
                          <a:latin typeface="+mn-lt"/>
                          <a:ea typeface="+mn-ea"/>
                          <a:cs typeface="+mn-cs"/>
                          <a:sym typeface="Arial"/>
                        </a:rPr>
                        <a:t>OnBoarding</a:t>
                      </a:r>
                      <a:r>
                        <a:rPr lang="en-US" sz="2000" b="0" i="0" u="none" strike="noStrike" cap="none" dirty="0">
                          <a:solidFill>
                            <a:schemeClr val="dk1"/>
                          </a:solidFill>
                          <a:latin typeface="+mn-lt"/>
                          <a:ea typeface="+mn-ea"/>
                          <a:cs typeface="+mn-cs"/>
                          <a:sym typeface="Arial"/>
                        </a:rPr>
                        <a:t> Flow ( Register / Login using Clerk )</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chemeClr val="bg1"/>
                    </a:solidFill>
                  </a:tcPr>
                </a:tc>
                <a:extLst>
                  <a:ext uri="{0D108BD9-81ED-4DB2-BD59-A6C34878D82A}">
                    <a16:rowId xmlns:a16="http://schemas.microsoft.com/office/drawing/2014/main" val="8804730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US_22</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 doctor, I want to get heat maps and segmented outputs for easier diagnosis.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8</a:t>
                      </a:r>
                    </a:p>
                  </a:txBody>
                  <a:tcPr anchor="ctr">
                    <a:solidFill>
                      <a:srgbClr val="FFFF00"/>
                    </a:solidFill>
                  </a:tcPr>
                </a:tc>
                <a:extLst>
                  <a:ext uri="{0D108BD9-81ED-4DB2-BD59-A6C34878D82A}">
                    <a16:rowId xmlns:a16="http://schemas.microsoft.com/office/drawing/2014/main" val="52627128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Data collection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15</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162012265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Processing the data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97141928"/>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Prototype Design for Image Analysis</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extLst>
                  <a:ext uri="{0D108BD9-81ED-4DB2-BD59-A6C34878D82A}">
                    <a16:rowId xmlns:a16="http://schemas.microsoft.com/office/drawing/2014/main" val="4267861794"/>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I want to manage and verify doctors’ credentials before they are approved.</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665741686"/>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3163460712"/>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2033717300"/>
                  </a:ext>
                </a:extLst>
              </a:tr>
              <a:tr h="858012">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US_26</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As an admin, my dashboard needs access by me only not by others for security purposes.</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5</a:t>
                      </a:r>
                    </a:p>
                  </a:txBody>
                  <a:tcPr anchor="ctr">
                    <a:solidFill>
                      <a:srgbClr val="FFFF00"/>
                    </a:solidFill>
                  </a:tcPr>
                </a:tc>
                <a:extLst>
                  <a:ext uri="{0D108BD9-81ED-4DB2-BD59-A6C34878D82A}">
                    <a16:rowId xmlns:a16="http://schemas.microsoft.com/office/drawing/2014/main" val="315089567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Admin Portal to control </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Feb 20</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848992510"/>
                  </a:ext>
                </a:extLst>
              </a:tr>
              <a:tr h="858012">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Create Valid schema in the backend</a:t>
                      </a:r>
                    </a:p>
                  </a:txBody>
                  <a:tcPr anchor="ctr"/>
                </a:tc>
                <a:tc>
                  <a:txBody>
                    <a:bodyPr/>
                    <a:lstStyle/>
                    <a:p>
                      <a:pPr marR="0" algn="l" rtl="0">
                        <a:lnSpc>
                          <a:spcPct val="100000"/>
                        </a:lnSpc>
                        <a:spcBef>
                          <a:spcPts val="0"/>
                        </a:spcBef>
                        <a:spcAft>
                          <a:spcPts val="0"/>
                        </a:spcAft>
                        <a:buClr>
                          <a:srgbClr val="000000"/>
                        </a:buClr>
                        <a:buFont typeface="Arial"/>
                      </a:pPr>
                      <a:r>
                        <a:rPr lang="en-US" sz="2000" b="0" i="0" u="none" strike="noStrike" cap="none" dirty="0">
                          <a:solidFill>
                            <a:schemeClr val="dk1"/>
                          </a:solidFill>
                          <a:latin typeface="+mn-lt"/>
                          <a:ea typeface="+mn-ea"/>
                          <a:cs typeface="+mn-cs"/>
                          <a:sym typeface="Arial"/>
                        </a:rPr>
                        <a:t>Mar 7</a:t>
                      </a: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tc>
                  <a:txBody>
                    <a:bodyPr/>
                    <a:lstStyle/>
                    <a:p>
                      <a:pPr marR="0" algn="l" rtl="0">
                        <a:lnSpc>
                          <a:spcPct val="100000"/>
                        </a:lnSpc>
                        <a:spcBef>
                          <a:spcPts val="0"/>
                        </a:spcBef>
                        <a:spcAft>
                          <a:spcPts val="0"/>
                        </a:spcAft>
                        <a:buClr>
                          <a:srgbClr val="000000"/>
                        </a:buClr>
                        <a:buFont typeface="Arial"/>
                      </a:pPr>
                      <a:endParaRPr lang="en-US" sz="2000" b="0" i="0" u="none" strike="noStrike" cap="none" dirty="0">
                        <a:solidFill>
                          <a:schemeClr val="dk1"/>
                        </a:solidFill>
                        <a:latin typeface="+mn-lt"/>
                        <a:ea typeface="+mn-ea"/>
                        <a:cs typeface="+mn-cs"/>
                        <a:sym typeface="Arial"/>
                      </a:endParaRPr>
                    </a:p>
                  </a:txBody>
                  <a:tcPr anchor="ctr"/>
                </a:tc>
                <a:extLst>
                  <a:ext uri="{0D108BD9-81ED-4DB2-BD59-A6C34878D82A}">
                    <a16:rowId xmlns:a16="http://schemas.microsoft.com/office/drawing/2014/main" val="4106385800"/>
                  </a:ext>
                </a:extLst>
              </a:tr>
            </a:tbl>
          </a:graphicData>
        </a:graphic>
      </p:graphicFrame>
    </p:spTree>
    <p:extLst>
      <p:ext uri="{BB962C8B-B14F-4D97-AF65-F5344CB8AC3E}">
        <p14:creationId xmlns:p14="http://schemas.microsoft.com/office/powerpoint/2010/main" val="300106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706113" y="476935"/>
            <a:ext cx="11998500" cy="1470000"/>
          </a:xfrm>
        </p:spPr>
        <p:txBody>
          <a:bodyPr/>
          <a:lstStyle/>
          <a:p>
            <a:r>
              <a:rPr lang="en-US" dirty="0"/>
              <a:t>Sprint Velocity</a:t>
            </a:r>
          </a:p>
        </p:txBody>
      </p:sp>
      <p:pic>
        <p:nvPicPr>
          <p:cNvPr id="4" name="Picture 3">
            <a:extLst>
              <a:ext uri="{FF2B5EF4-FFF2-40B4-BE49-F238E27FC236}">
                <a16:creationId xmlns:a16="http://schemas.microsoft.com/office/drawing/2014/main" id="{1F961F66-023F-75DE-0022-20E5640C1EA7}"/>
              </a:ext>
            </a:extLst>
          </p:cNvPr>
          <p:cNvPicPr>
            <a:picLocks noChangeAspect="1"/>
          </p:cNvPicPr>
          <p:nvPr/>
        </p:nvPicPr>
        <p:blipFill>
          <a:blip r:embed="rId2"/>
          <a:stretch>
            <a:fillRect/>
          </a:stretch>
        </p:blipFill>
        <p:spPr>
          <a:xfrm>
            <a:off x="2422688" y="2483073"/>
            <a:ext cx="12521410" cy="5469912"/>
          </a:xfrm>
          <a:prstGeom prst="rect">
            <a:avLst/>
          </a:prstGeom>
        </p:spPr>
      </p:pic>
      <p:sp>
        <p:nvSpPr>
          <p:cNvPr id="5" name="Rectangle 4">
            <a:extLst>
              <a:ext uri="{FF2B5EF4-FFF2-40B4-BE49-F238E27FC236}">
                <a16:creationId xmlns:a16="http://schemas.microsoft.com/office/drawing/2014/main" id="{BC0060F1-CB30-E095-67EC-1B5A20DCEA73}"/>
              </a:ext>
            </a:extLst>
          </p:cNvPr>
          <p:cNvSpPr/>
          <p:nvPr/>
        </p:nvSpPr>
        <p:spPr>
          <a:xfrm>
            <a:off x="1885361" y="8022210"/>
            <a:ext cx="914400" cy="466913"/>
          </a:xfrm>
          <a:prstGeom prst="rect">
            <a:avLst/>
          </a:prstGeom>
          <a:solidFill>
            <a:srgbClr val="00000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CA9459-5E99-5A36-5991-9C0FF018F42A}"/>
              </a:ext>
            </a:extLst>
          </p:cNvPr>
          <p:cNvSpPr/>
          <p:nvPr/>
        </p:nvSpPr>
        <p:spPr>
          <a:xfrm>
            <a:off x="9682899" y="8022210"/>
            <a:ext cx="914400" cy="466913"/>
          </a:xfrm>
          <a:prstGeom prst="rect">
            <a:avLst/>
          </a:prstGeom>
          <a:solidFill>
            <a:srgbClr val="00B050"/>
          </a:solidFill>
          <a:ln>
            <a:solidFill>
              <a:schemeClr val="tx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3726E85-1B32-1CF4-0DB4-D9D82212868A}"/>
              </a:ext>
            </a:extLst>
          </p:cNvPr>
          <p:cNvSpPr txBox="1"/>
          <p:nvPr/>
        </p:nvSpPr>
        <p:spPr>
          <a:xfrm>
            <a:off x="2960016" y="7963278"/>
            <a:ext cx="2165978" cy="584775"/>
          </a:xfrm>
          <a:prstGeom prst="rect">
            <a:avLst/>
          </a:prstGeom>
          <a:noFill/>
        </p:spPr>
        <p:txBody>
          <a:bodyPr wrap="none" rtlCol="0">
            <a:spAutoFit/>
          </a:bodyPr>
          <a:lstStyle/>
          <a:p>
            <a:r>
              <a:rPr lang="en-US" sz="3200" dirty="0">
                <a:solidFill>
                  <a:schemeClr val="bg1"/>
                </a:solidFill>
              </a:rPr>
              <a:t>Committed</a:t>
            </a:r>
          </a:p>
        </p:txBody>
      </p:sp>
      <p:sp>
        <p:nvSpPr>
          <p:cNvPr id="8" name="TextBox 7">
            <a:extLst>
              <a:ext uri="{FF2B5EF4-FFF2-40B4-BE49-F238E27FC236}">
                <a16:creationId xmlns:a16="http://schemas.microsoft.com/office/drawing/2014/main" id="{B45736D0-3092-FE60-ADFC-0392C0EA0DB3}"/>
              </a:ext>
            </a:extLst>
          </p:cNvPr>
          <p:cNvSpPr txBox="1"/>
          <p:nvPr/>
        </p:nvSpPr>
        <p:spPr>
          <a:xfrm>
            <a:off x="10842395" y="7963278"/>
            <a:ext cx="2165978" cy="584775"/>
          </a:xfrm>
          <a:prstGeom prst="rect">
            <a:avLst/>
          </a:prstGeom>
          <a:noFill/>
        </p:spPr>
        <p:txBody>
          <a:bodyPr wrap="none" rtlCol="0">
            <a:spAutoFit/>
          </a:bodyPr>
          <a:lstStyle/>
          <a:p>
            <a:r>
              <a:rPr lang="en-US" sz="3200" dirty="0">
                <a:solidFill>
                  <a:schemeClr val="bg1"/>
                </a:solidFill>
              </a:rPr>
              <a:t>Completed</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14F4C-75A2-9497-DB59-F4CFF6D46AF7}"/>
              </a:ext>
            </a:extLst>
          </p:cNvPr>
          <p:cNvPicPr>
            <a:picLocks noChangeAspect="1"/>
          </p:cNvPicPr>
          <p:nvPr/>
        </p:nvPicPr>
        <p:blipFill>
          <a:blip r:embed="rId2"/>
          <a:stretch>
            <a:fillRect/>
          </a:stretch>
        </p:blipFill>
        <p:spPr>
          <a:xfrm>
            <a:off x="7399598" y="2846354"/>
            <a:ext cx="10373446" cy="6382487"/>
          </a:xfrm>
          <a:prstGeom prst="rect">
            <a:avLst/>
          </a:prstGeom>
        </p:spPr>
      </p:pic>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6E0C86D-2444-3DB5-91A0-8F4C59FFA0B1}"/>
              </a:ext>
            </a:extLst>
          </p:cNvPr>
          <p:cNvGraphicFramePr>
            <a:graphicFrameLocks/>
          </p:cNvGraphicFramePr>
          <p:nvPr>
            <p:extLst>
              <p:ext uri="{D42A27DB-BD31-4B8C-83A1-F6EECF244321}">
                <p14:modId xmlns:p14="http://schemas.microsoft.com/office/powerpoint/2010/main" val="3543150652"/>
              </p:ext>
            </p:extLst>
          </p:nvPr>
        </p:nvGraphicFramePr>
        <p:xfrm>
          <a:off x="7912623" y="2857499"/>
          <a:ext cx="9206454" cy="620165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DBBC8B54-DB5C-F09D-CCBC-AB9D58553F52}"/>
              </a:ext>
            </a:extLst>
          </p:cNvPr>
          <p:cNvSpPr txBox="1"/>
          <p:nvPr/>
        </p:nvSpPr>
        <p:spPr>
          <a:xfrm>
            <a:off x="947057" y="920065"/>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3"/>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ML AI</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t>Removed the Jira Screenshots</a:t>
            </a:r>
          </a:p>
          <a:p>
            <a:pPr>
              <a:buClr>
                <a:schemeClr val="bg1"/>
              </a:buClr>
            </a:pPr>
            <a:r>
              <a:rPr lang="en-US" dirty="0"/>
              <a:t>Made slides to communicate what needs to be delivered for each sprint</a:t>
            </a:r>
          </a:p>
          <a:p>
            <a:pPr>
              <a:buFont typeface="Courier New" panose="02070309020205020404" pitchFamily="49" charset="0"/>
              <a:buChar char="o"/>
            </a:pPr>
            <a:endParaRPr lang="en-US" dirty="0"/>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lstStyle/>
          <a:p>
            <a:r>
              <a:rPr lang="en-US" dirty="0"/>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5196759" y="5175944"/>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9264578" y="-297890"/>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6270090" y="8142109"/>
            <a:ext cx="2790180"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6461334" y="8248449"/>
            <a:ext cx="2451348" cy="187552"/>
          </a:xfrm>
          <a:prstGeom prst="rect">
            <a:avLst/>
          </a:prstGeom>
        </p:spPr>
        <p:txBody>
          <a:bodyPr wrap="square" lIns="0" tIns="0" rIns="0" bIns="0" rtlCol="0" anchor="t">
            <a:spAutoFit/>
          </a:bodyPr>
          <a:lstStyle/>
          <a:p>
            <a:pPr algn="ctr">
              <a:lnSpc>
                <a:spcPts val="1615"/>
              </a:lnSpc>
              <a:spcBef>
                <a:spcPct val="0"/>
              </a:spcBef>
            </a:pPr>
            <a:r>
              <a:rPr lang="en-US" sz="1154" b="1" spc="185" dirty="0">
                <a:solidFill>
                  <a:srgbClr val="FFCD4D"/>
                </a:solidFill>
                <a:latin typeface="Montserrat Light Bold"/>
                <a:ea typeface="Montserrat Light Bold"/>
                <a:cs typeface="Montserrat Light Bold"/>
                <a:sym typeface="Montserrat Light Bold"/>
              </a:rPr>
              <a:t>FEATURE 5: </a:t>
            </a:r>
            <a:r>
              <a:rPr lang="en-US" sz="1154" b="1" spc="185" dirty="0" err="1">
                <a:solidFill>
                  <a:srgbClr val="FFCD4D"/>
                </a:solidFill>
                <a:latin typeface="Montserrat Light Bold"/>
                <a:ea typeface="Montserrat Light Bold"/>
                <a:cs typeface="Montserrat Light Bold"/>
                <a:sym typeface="Montserrat Light Bold"/>
              </a:rPr>
              <a:t>Useg</a:t>
            </a:r>
            <a:r>
              <a:rPr lang="en-US" sz="1154" b="1" spc="185" dirty="0">
                <a:solidFill>
                  <a:srgbClr val="FFCD4D"/>
                </a:solidFill>
                <a:latin typeface="Montserrat Light Bold"/>
                <a:ea typeface="Montserrat Light Bold"/>
                <a:cs typeface="Montserrat Light Bold"/>
                <a:sym typeface="Montserrat Light Bold"/>
              </a:rPr>
              <a:t> </a:t>
            </a:r>
          </a:p>
        </p:txBody>
      </p:sp>
      <p:sp>
        <p:nvSpPr>
          <p:cNvPr id="23" name="TextBox 23"/>
          <p:cNvSpPr txBox="1"/>
          <p:nvPr/>
        </p:nvSpPr>
        <p:spPr>
          <a:xfrm>
            <a:off x="5698711" y="5520523"/>
            <a:ext cx="3328079" cy="444161"/>
          </a:xfrm>
          <a:prstGeom prst="rect">
            <a:avLst/>
          </a:prstGeom>
        </p:spPr>
        <p:txBody>
          <a:bodyPr wrap="square" lIns="0" tIns="0" rIns="0" bIns="0" rtlCol="0" anchor="t">
            <a:spAutoFit/>
          </a:bodyPr>
          <a:lstStyle/>
          <a:p>
            <a:pPr>
              <a:lnSpc>
                <a:spcPts val="3770"/>
              </a:lnSpc>
            </a:pPr>
            <a:r>
              <a:rPr lang="en-US" sz="2693" dirty="0">
                <a:solidFill>
                  <a:srgbClr val="1C3066"/>
                </a:solidFill>
                <a:latin typeface="Rubik Mono"/>
                <a:ea typeface="Rubik Mono"/>
                <a:cs typeface="Rubik Mono"/>
                <a:sym typeface="Rubik Mono"/>
              </a:rPr>
              <a:t>FEATURE 3</a:t>
            </a:r>
          </a:p>
        </p:txBody>
      </p:sp>
      <p:sp>
        <p:nvSpPr>
          <p:cNvPr id="24" name="TextBox 24"/>
          <p:cNvSpPr txBox="1"/>
          <p:nvPr/>
        </p:nvSpPr>
        <p:spPr>
          <a:xfrm>
            <a:off x="6236610" y="1311569"/>
            <a:ext cx="2790180" cy="444161"/>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1</a:t>
            </a:r>
          </a:p>
        </p:txBody>
      </p:sp>
      <p:sp>
        <p:nvSpPr>
          <p:cNvPr id="25" name="TextBox 25"/>
          <p:cNvSpPr txBox="1"/>
          <p:nvPr/>
        </p:nvSpPr>
        <p:spPr>
          <a:xfrm>
            <a:off x="9600656" y="458488"/>
            <a:ext cx="2790180" cy="444161"/>
          </a:xfrm>
          <a:prstGeom prst="rect">
            <a:avLst/>
          </a:prstGeom>
        </p:spPr>
        <p:txBody>
          <a:bodyPr lIns="0" tIns="0" rIns="0" bIns="0" rtlCol="0" anchor="t">
            <a:spAutoFit/>
          </a:bodyPr>
          <a:lstStyle/>
          <a:p>
            <a:pPr>
              <a:lnSpc>
                <a:spcPts val="3770"/>
              </a:lnSpc>
            </a:pPr>
            <a:r>
              <a:rPr lang="en-US" sz="2693" dirty="0">
                <a:solidFill>
                  <a:srgbClr val="FFCD4D"/>
                </a:solidFill>
                <a:latin typeface="Rubik Mono"/>
                <a:ea typeface="Rubik Mono"/>
                <a:cs typeface="Rubik Mono"/>
                <a:sym typeface="Rubik Mono"/>
              </a:rPr>
              <a:t>FEATURE2</a:t>
            </a:r>
          </a:p>
        </p:txBody>
      </p:sp>
      <p:sp>
        <p:nvSpPr>
          <p:cNvPr id="26" name="TextBox 26"/>
          <p:cNvSpPr txBox="1"/>
          <p:nvPr/>
        </p:nvSpPr>
        <p:spPr>
          <a:xfrm>
            <a:off x="9600656" y="4354017"/>
            <a:ext cx="3132073" cy="93147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4</a:t>
            </a:r>
          </a:p>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6236610" y="2153873"/>
            <a:ext cx="2340732" cy="187552"/>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918623" y="5923014"/>
            <a:ext cx="2658719" cy="187552"/>
          </a:xfrm>
          <a:prstGeom prst="rect">
            <a:avLst/>
          </a:prstGeom>
        </p:spPr>
        <p:txBody>
          <a:bodyPr wrap="square" lIns="0" tIns="0" rIns="0" bIns="0" rtlCol="0" anchor="t">
            <a:spAutoFit/>
          </a:bodyPr>
          <a:lstStyle/>
          <a:p>
            <a:pPr>
              <a:lnSpc>
                <a:spcPts val="1615"/>
              </a:lnSpc>
              <a:spcBef>
                <a:spcPct val="0"/>
              </a:spcBef>
            </a:pPr>
            <a:r>
              <a:rPr lang="en-US" sz="1154" b="1" spc="185" dirty="0">
                <a:solidFill>
                  <a:srgbClr val="1C3066"/>
                </a:solidFill>
                <a:latin typeface="Montserrat Light Bold"/>
                <a:ea typeface="Montserrat Light Bold"/>
                <a:cs typeface="Montserrat Light Bold"/>
                <a:sym typeface="Montserrat Light Bold"/>
              </a:rPr>
              <a:t>CHATBOT – </a:t>
            </a:r>
            <a:r>
              <a:rPr lang="en-US" sz="1154" b="1" spc="185" dirty="0" err="1">
                <a:solidFill>
                  <a:srgbClr val="1C3066"/>
                </a:solidFill>
                <a:latin typeface="Montserrat Light Bold"/>
                <a:ea typeface="Montserrat Light Bold"/>
                <a:cs typeface="Montserrat Light Bold"/>
                <a:sym typeface="Montserrat Light Bold"/>
              </a:rPr>
              <a:t>Uheal</a:t>
            </a:r>
            <a:r>
              <a:rPr lang="en-US" sz="1154"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600656" y="1136630"/>
            <a:ext cx="2340732" cy="392736"/>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6236609" y="2871074"/>
            <a:ext cx="2521710" cy="1543436"/>
          </a:xfrm>
          <a:prstGeom prst="rect">
            <a:avLst/>
          </a:prstGeom>
          <a:noFill/>
        </p:spPr>
        <p:txBody>
          <a:bodyPr wrap="square" rtlCol="0">
            <a:spAutoFit/>
          </a:bodyPr>
          <a:lstStyle/>
          <a:p>
            <a:r>
              <a:rPr lang="en-US" sz="1347" dirty="0" err="1">
                <a:solidFill>
                  <a:schemeClr val="bg1"/>
                </a:solidFill>
                <a:latin typeface="Montserrat Light Bold" panose="020B0604020202020204" charset="0"/>
              </a:rPr>
              <a:t>uSpark</a:t>
            </a:r>
            <a:r>
              <a:rPr lang="en-US" sz="1347"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347"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541673" y="1505827"/>
            <a:ext cx="2701672" cy="1513235"/>
          </a:xfrm>
          <a:prstGeom prst="rect">
            <a:avLst/>
          </a:prstGeom>
          <a:noFill/>
        </p:spPr>
        <p:txBody>
          <a:bodyPr wrap="square">
            <a:spAutoFit/>
          </a:bodyPr>
          <a:lstStyle/>
          <a:p>
            <a:r>
              <a:rPr lang="en-US" sz="1154"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154" dirty="0" err="1">
                <a:solidFill>
                  <a:schemeClr val="bg1"/>
                </a:solidFill>
                <a:latin typeface="Montserrat Light Bold" panose="020B0604020202020204" charset="0"/>
              </a:rPr>
              <a:t>Uheal</a:t>
            </a:r>
            <a:r>
              <a:rPr lang="en-US" sz="1154" dirty="0">
                <a:solidFill>
                  <a:schemeClr val="bg1"/>
                </a:solidFill>
                <a:latin typeface="Montserrat Light Bold" panose="020B0604020202020204" charset="0"/>
              </a:rPr>
              <a:t>”</a:t>
            </a:r>
          </a:p>
          <a:p>
            <a:r>
              <a:rPr lang="en-US" sz="1154" dirty="0">
                <a:solidFill>
                  <a:schemeClr val="bg1"/>
                </a:solidFill>
                <a:latin typeface="Montserrat Light Bold" panose="020B0604020202020204" charset="0"/>
              </a:rPr>
              <a:t>Distance from Hospital, working hours can be seen. </a:t>
            </a:r>
            <a:endParaRPr lang="en-IN" sz="1154"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634620" y="5474247"/>
            <a:ext cx="2712249" cy="2994538"/>
          </a:xfrm>
          <a:prstGeom prst="rect">
            <a:avLst/>
          </a:prstGeom>
          <a:noFill/>
        </p:spPr>
        <p:txBody>
          <a:bodyPr wrap="square">
            <a:spAutoFit/>
          </a:bodyPr>
          <a:lstStyle/>
          <a:p>
            <a:r>
              <a:rPr lang="en-US" sz="1347" dirty="0" err="1">
                <a:solidFill>
                  <a:schemeClr val="bg1"/>
                </a:solidFill>
                <a:latin typeface="Montserrat Light Bold" panose="020B0604020202020204" charset="0"/>
              </a:rPr>
              <a:t>uHeal</a:t>
            </a:r>
            <a:r>
              <a:rPr lang="en-US" sz="1347"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347"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625406" y="6116756"/>
            <a:ext cx="2712249" cy="1513235"/>
          </a:xfrm>
          <a:prstGeom prst="rect">
            <a:avLst/>
          </a:prstGeom>
          <a:noFill/>
        </p:spPr>
        <p:txBody>
          <a:bodyPr wrap="square">
            <a:spAutoFit/>
          </a:bodyPr>
          <a:lstStyle/>
          <a:p>
            <a:r>
              <a:rPr lang="en-US" sz="1154" dirty="0" err="1">
                <a:solidFill>
                  <a:srgbClr val="002060"/>
                </a:solidFill>
                <a:latin typeface="Montserrat Light Bold" panose="020B0604020202020204" charset="0"/>
              </a:rPr>
              <a:t>uHeal</a:t>
            </a:r>
            <a:r>
              <a:rPr lang="en-US" sz="1154" dirty="0">
                <a:solidFill>
                  <a:srgbClr val="002060"/>
                </a:solidFill>
                <a:latin typeface="Montserrat Light Bold" panose="020B0604020202020204" charset="0"/>
              </a:rPr>
              <a:t> conducts assessment for the patients with the help of series of questions and also gives few preventive measures and also it makes appointments for the user by giving recommendations about hospitals, in contrast to traditional method of searching hospitals</a:t>
            </a:r>
            <a:endParaRPr lang="en-IN" sz="1154"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6222705" y="8558324"/>
            <a:ext cx="2922978" cy="1336135"/>
          </a:xfrm>
          <a:prstGeom prst="rect">
            <a:avLst/>
          </a:prstGeom>
          <a:noFill/>
        </p:spPr>
        <p:txBody>
          <a:bodyPr wrap="square">
            <a:spAutoFit/>
          </a:bodyPr>
          <a:lstStyle/>
          <a:p>
            <a:r>
              <a:rPr lang="en-US" sz="1347" dirty="0" err="1">
                <a:solidFill>
                  <a:schemeClr val="bg1"/>
                </a:solidFill>
                <a:latin typeface="Montserrat Light Bold" panose="020B0604020202020204" charset="0"/>
              </a:rPr>
              <a:t>Useg</a:t>
            </a:r>
            <a:r>
              <a:rPr lang="en-US" sz="1347" dirty="0">
                <a:solidFill>
                  <a:schemeClr val="bg1"/>
                </a:solidFill>
                <a:latin typeface="Montserrat Light Bold" panose="020B0604020202020204" charset="0"/>
              </a:rPr>
              <a:t> is an ML algorithm that is used by doctors as a part of their diagnosis. </a:t>
            </a:r>
          </a:p>
          <a:p>
            <a:r>
              <a:rPr lang="en-US" sz="1347" dirty="0">
                <a:solidFill>
                  <a:schemeClr val="bg1"/>
                </a:solidFill>
                <a:latin typeface="Montserrat Light Bold" panose="020B0604020202020204" charset="0"/>
              </a:rPr>
              <a:t>This makes their work easier and helps them to narrow down the issue in a much </a:t>
            </a:r>
            <a:r>
              <a:rPr lang="en-US" sz="1347">
                <a:solidFill>
                  <a:schemeClr val="bg1"/>
                </a:solidFill>
                <a:latin typeface="Montserrat Light Bold" panose="020B0604020202020204" charset="0"/>
              </a:rPr>
              <a:t>quicker way</a:t>
            </a:r>
            <a:endParaRPr lang="en-IN" sz="1347"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0B932DEC-4E2F-0554-DBF0-5ECDD0D46B22}"/>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16E6508-1E77-550F-763F-073AF98E7BB0}"/>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8D6C6656-FFDC-A1B1-81AF-2BF9BB3D7710}"/>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2071048134"/>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4000</TotalTime>
  <Words>3780</Words>
  <Application>Microsoft Office PowerPoint</Application>
  <PresentationFormat>Custom</PresentationFormat>
  <Paragraphs>568</Paragraphs>
  <Slides>40</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Rubik Mono</vt:lpstr>
      <vt:lpstr>Comic Sans MS</vt:lpstr>
      <vt:lpstr>Aptos</vt:lpstr>
      <vt:lpstr>Archivo Black</vt:lpstr>
      <vt:lpstr>Wingdings</vt:lpstr>
      <vt:lpstr>Courier New</vt:lpstr>
      <vt:lpstr>Microsoft YaHei</vt:lpstr>
      <vt:lpstr>Calibri</vt:lpstr>
      <vt:lpstr>Arial</vt:lpstr>
      <vt:lpstr>Montserrat Light Bold</vt:lpstr>
      <vt:lpstr>Noto Sans</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Product Backlog</vt:lpstr>
      <vt:lpstr>PowerPoint Presentation</vt:lpstr>
      <vt:lpstr>PowerPoint Presentation</vt:lpstr>
      <vt:lpstr>SPRINT 1 STORIES</vt:lpstr>
      <vt:lpstr>SPRINT 1 TEST CASES</vt:lpstr>
      <vt:lpstr>Us_01 As a patient, I want to sign up using email, phone, or social media so that I can access the application. </vt:lpstr>
      <vt:lpstr>US_18: As a doctor, I want to register and submit my credentials for verification. </vt:lpstr>
      <vt:lpstr>US_03: As a patient, I want to create and update my profile with personal details and insurance information. </vt:lpstr>
      <vt:lpstr>PowerPoint Presentation</vt:lpstr>
      <vt:lpstr>SPRINT 1 STORIES COMPLETED AND NOT:</vt:lpstr>
      <vt:lpstr>PowerPoint Presentation</vt:lpstr>
      <vt:lpstr>Sprint Velocity</vt:lpstr>
      <vt:lpstr>PowerPoint Presentation</vt:lpstr>
      <vt:lpstr>PowerPoint Presentation</vt:lpstr>
      <vt:lpstr>PowerPoint Presentation</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18</cp:revision>
  <dcterms:modified xsi:type="dcterms:W3CDTF">2025-03-10T23:10:25Z</dcterms:modified>
</cp:coreProperties>
</file>